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  <p:sldMasterId id="2147483712" r:id="rId6"/>
  </p:sldMasterIdLst>
  <p:notesMasterIdLst>
    <p:notesMasterId r:id="rId41"/>
  </p:notesMasterIdLst>
  <p:sldIdLst>
    <p:sldId id="257" r:id="rId7"/>
    <p:sldId id="2147479569" r:id="rId8"/>
    <p:sldId id="2147479530" r:id="rId9"/>
    <p:sldId id="2147479497" r:id="rId10"/>
    <p:sldId id="2147479556" r:id="rId11"/>
    <p:sldId id="2147479557" r:id="rId12"/>
    <p:sldId id="2147479609" r:id="rId13"/>
    <p:sldId id="279" r:id="rId14"/>
    <p:sldId id="301" r:id="rId15"/>
    <p:sldId id="297" r:id="rId16"/>
    <p:sldId id="299" r:id="rId17"/>
    <p:sldId id="298" r:id="rId18"/>
    <p:sldId id="2147479611" r:id="rId19"/>
    <p:sldId id="2147483647" r:id="rId20"/>
    <p:sldId id="260" r:id="rId21"/>
    <p:sldId id="2147479610" r:id="rId22"/>
    <p:sldId id="256" r:id="rId23"/>
    <p:sldId id="258" r:id="rId24"/>
    <p:sldId id="259" r:id="rId25"/>
    <p:sldId id="261" r:id="rId26"/>
    <p:sldId id="262" r:id="rId27"/>
    <p:sldId id="263" r:id="rId28"/>
    <p:sldId id="265" r:id="rId29"/>
    <p:sldId id="264" r:id="rId30"/>
    <p:sldId id="266" r:id="rId31"/>
    <p:sldId id="267" r:id="rId32"/>
    <p:sldId id="268" r:id="rId33"/>
    <p:sldId id="270" r:id="rId34"/>
    <p:sldId id="269" r:id="rId35"/>
    <p:sldId id="271" r:id="rId36"/>
    <p:sldId id="272" r:id="rId37"/>
    <p:sldId id="274" r:id="rId38"/>
    <p:sldId id="2147479565" r:id="rId39"/>
    <p:sldId id="27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939A7C-E173-EA81-1DF3-0D0BDEF123D8}" name="Bruno Capuano" initials="BC" userId="S::brunocapuano@microsoft.com::50371e66-f61e-4c21-b650-c29e2a106971" providerId="AD"/>
  <p188:author id="{2FB5E98F-C233-2173-D148-0E3CEF97551D}" name="Kinfey Lo" initials="KL" userId="S::kinfeylo@microsoft.com::82eee98c-67dd-4f4e-aa1a-3bd4d189fa5e" providerId="AD"/>
  <p188:author id="{F700E5A0-98FD-6518-8C55-43A3F2BC2431}" name="Lo Kinfey" initials="LK" userId="6210bc075d007688" providerId="Windows Live"/>
  <p188:author id="{526DF9A2-33C5-A206-06EC-FB815EEEF4C6}" name="Pamela Fox" initials="PF" userId="S::pamelafox@microsoft.com::05c421f6-d446-4f2a-8ee0-1060b47b1543" providerId="AD"/>
  <p188:author id="{B7B5C1D5-C383-6DB5-C1DA-1FCE2A5D17AA}" name="Davide Antelmo" initials="DA" userId="S::dantelmo@microsoft.com::1f1fcb73-8b7e-4958-bafa-7ca5b7500fe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15"/>
    <a:srgbClr val="E4D0F3"/>
    <a:srgbClr val="5DA7E7"/>
    <a:srgbClr val="71D9FF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703"/>
  </p:normalViewPr>
  <p:slideViewPr>
    <p:cSldViewPr snapToGrid="0">
      <p:cViewPr varScale="1">
        <p:scale>
          <a:sx n="128" d="100"/>
          <a:sy n="128" d="100"/>
        </p:scale>
        <p:origin x="17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microsoft.com/office/2018/10/relationships/authors" Target="authors.xml"/><Relationship Id="rId20" Type="http://schemas.openxmlformats.org/officeDocument/2006/relationships/slide" Target="slides/slide14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9/10/24 10:37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229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9/10/24 10:37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6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9/10/24 10:37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E8B6A-8969-6761-055A-CAA5720ED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5776A-9C07-0453-7CC3-996B4C372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EA702-1814-B4E9-0317-033755E3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B798EE4-0657-80C2-2982-47065CEA728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A60F-B3AF-20AA-5660-497D68F3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68DF30-526B-7624-4198-A9A29A1D75E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9/10/24 10:37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9F7A9-932F-5549-E1F7-4DD87D3D96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648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48555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9/10/24 10:37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44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D16B6-F6C1-4997-8170-36D9A53801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0730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D16B6-F6C1-4997-8170-36D9A53801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5130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AD16B6-F6C1-4997-8170-36D9A53801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9979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9/10/24 10:37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7FC920B1-C536-C4E2-472A-5C45F05219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2860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2516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9/10/24 10:37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0DA49C04-F85C-A75A-80AA-CFD189DB8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4801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3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71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3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9.jpe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8B6-94FE-A9FF-342C-9127CF50B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831A-04A8-401B-1DDA-8BE136C0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A24-B539-5A5D-84D6-1DCE32F5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EB61-70C3-5E22-FC7C-9C8D031C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B9C7-3385-7B80-EFAA-760E074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6014-5DEE-99BD-BA36-E8445470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043B0-A5D6-41DB-7EE3-2CFF0AF41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0CD6E-3175-9FBF-A4AC-17D8D397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2C0F-5CB3-24E1-7F48-927AAC6E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3C6F-221B-C9FE-4958-21BED72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024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91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3362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9681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gradFill>
            <a:gsLst>
              <a:gs pos="0">
                <a:srgbClr val="E8E6DF"/>
              </a:gs>
              <a:gs pos="100000">
                <a:srgbClr val="D4EC8E"/>
              </a:gs>
            </a:gsLst>
            <a:lin ang="18900000" scaled="1"/>
          </a:gra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17072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1"/>
            <a:ext cx="3182027" cy="3959217"/>
          </a:xfrm>
        </p:spPr>
        <p:txBody>
          <a:bodyPr anchor="t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22387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23651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2637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231672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158083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854393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2EFB3-9213-2FB7-736A-87DC54E27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006B1-5524-33D4-A753-667AAD81A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493B-6178-A1BF-8C26-7824B685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B6EB-9FCB-4E4B-4958-EDFBA59A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999DD-4C2C-9DB2-51E5-EA2517A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7192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04991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/>
            </a:lvl1pPr>
          </a:lstStyle>
          <a:p>
            <a:pPr lvl="0">
              <a:lnSpc>
                <a:spcPct val="90000"/>
              </a:lnSpc>
            </a:pPr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051229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5530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8080486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984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003077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265259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dirty="0">
                <a:latin typeface="+mj-lt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6026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12953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6338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7191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4283030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Section Titl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6648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0D155-47E8-D819-5FA4-748607570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9">
            <a:extLst>
              <a:ext uri="{FF2B5EF4-FFF2-40B4-BE49-F238E27FC236}">
                <a16:creationId xmlns:a16="http://schemas.microsoft.com/office/drawing/2014/main" id="{5022EE65-FBB2-C961-B89F-9DADBDB2DB3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27263" y="2199576"/>
            <a:ext cx="3760470" cy="376047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effectLst>
            <a:outerShdw blurRad="215900" dist="190500" dir="2700000" sx="101000" sy="101000" algn="ctr" rotWithShape="0">
              <a:srgbClr val="000000">
                <a:alpha val="23000"/>
              </a:srgb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marL="228600" indent="-228600" algn="ctr">
              <a:buNone/>
              <a:defRPr lang="en-US" sz="1800" b="1">
                <a:solidFill>
                  <a:schemeClr val="tx1"/>
                </a:solidFill>
                <a:latin typeface="+mn-lt"/>
              </a:defRPr>
            </a:lvl1pPr>
          </a:lstStyle>
          <a:p>
            <a:pPr marL="228600" lvl="0" indent="-228600" algn="ctr"/>
            <a:r>
              <a:rPr lang="en-US"/>
              <a:t>Click to insert photo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45931" y="3206751"/>
            <a:ext cx="2706480" cy="147732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>
            <a:off x="552732" y="2199576"/>
            <a:ext cx="693200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45931" y="4963876"/>
            <a:ext cx="270648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Quote author</a:t>
            </a:r>
          </a:p>
        </p:txBody>
      </p:sp>
    </p:spTree>
    <p:extLst>
      <p:ext uri="{BB962C8B-B14F-4D97-AF65-F5344CB8AC3E}">
        <p14:creationId xmlns:p14="http://schemas.microsoft.com/office/powerpoint/2010/main" val="3065611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359434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7228114" y="292100"/>
            <a:ext cx="4659086" cy="6272213"/>
          </a:xfrm>
          <a:prstGeom prst="rect">
            <a:avLst/>
          </a:prstGeom>
          <a:gradFill>
            <a:gsLst>
              <a:gs pos="0">
                <a:srgbClr val="FFB3BB"/>
              </a:gs>
              <a:gs pos="100000">
                <a:srgbClr val="FFB900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76380" y="1866864"/>
            <a:ext cx="5544120" cy="3124272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731520" rIns="73152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sp>
        <p:nvSpPr>
          <p:cNvPr id="17" name="Content Placeholder 4">
            <a:extLst>
              <a:ext uri="{FF2B5EF4-FFF2-40B4-BE49-F238E27FC236}">
                <a16:creationId xmlns:a16="http://schemas.microsoft.com/office/drawing/2014/main" id="{1020F17E-67BE-FC02-AF7B-709A3923C23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1150052"/>
      </p:ext>
    </p:extLst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565C022-5A4E-84F5-B51B-1431B6A0AE21}"/>
              </a:ext>
            </a:extLst>
          </p:cNvPr>
          <p:cNvSpPr/>
          <p:nvPr userDrawn="1"/>
        </p:nvSpPr>
        <p:spPr bwMode="auto">
          <a:xfrm>
            <a:off x="304800" y="292100"/>
            <a:ext cx="11582400" cy="6272213"/>
          </a:xfrm>
          <a:prstGeom prst="rect">
            <a:avLst/>
          </a:prstGeom>
          <a:gradFill>
            <a:gsLst>
              <a:gs pos="64000">
                <a:srgbClr val="0D82CB"/>
              </a:gs>
              <a:gs pos="0">
                <a:srgbClr val="7FDE7B"/>
              </a:gs>
            </a:gsLst>
            <a:lin ang="810000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E7235-22DD-1125-FF85-028A2E641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96801"/>
            <a:ext cx="3590037" cy="1661993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61762" y="1490647"/>
            <a:ext cx="6879337" cy="3876706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effectLst>
            <a:outerShdw blurRad="241300" dist="304800" dir="2700000" sx="101000" sy="101000" algn="ctr" rotWithShape="0">
              <a:srgbClr val="000000">
                <a:alpha val="17000"/>
              </a:srgbClr>
            </a:outerShdw>
          </a:effectLst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277797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lid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204363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90C592A4-DBC6-A7A9-63D9-5020A47499F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100924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0FE6-6EE4-72F6-EE0C-E481F72F7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4910837" cy="110799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EC160D-0F95-E237-7287-43174DA4A3F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816100"/>
            <a:ext cx="4910838" cy="161274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Picture Placeholder 15">
            <a:extLst>
              <a:ext uri="{FF2B5EF4-FFF2-40B4-BE49-F238E27FC236}">
                <a16:creationId xmlns:a16="http://schemas.microsoft.com/office/drawing/2014/main" id="{830D09FD-2495-FD73-64EA-14E484039EF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0"/>
            <a:ext cx="6096000" cy="6858000"/>
          </a:xfrm>
          <a:blipFill>
            <a:blip r:embed="rId2"/>
            <a:stretch>
              <a:fillRect/>
            </a:stretch>
          </a:blipFill>
          <a:effectLst/>
        </p:spPr>
        <p:txBody>
          <a:bodyPr lIns="1097280" rIns="1097280" bIns="109728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961087818"/>
      </p:ext>
    </p:extLst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49133"/>
      </p:ext>
    </p:extLst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55B182-C5FF-81E8-8156-470DF32495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798286"/>
            <a:ext cx="4663440" cy="73866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8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C71D650-3B87-D82E-F786-ADD5DDCE4C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199" y="4847464"/>
            <a:ext cx="3898901" cy="246221"/>
          </a:xfrm>
          <a:noFill/>
        </p:spPr>
        <p:txBody>
          <a:bodyPr wrap="square" lIns="0" tIns="0" rIns="0" bIns="0"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A3663-712F-A49D-172F-24B8615113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4199" y="5106140"/>
            <a:ext cx="3898901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Contact information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4B828D67-4891-FD7F-4AA2-E9E4A652519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701021"/>
      </p:ext>
    </p:extLst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2865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92361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6573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483625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76FF-A05F-3C5F-17E4-AC847CBD2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C73429-2449-2743-05AA-70B3473DDE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4D83F3-FF3E-634A-533E-E28DB621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6AFBD-9945-4FDF-B34C-D9B625940CBA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E1555-458F-90CA-37C6-2EA3BC7D6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48176-92C3-CFA8-E81F-8EE589511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B0D61C-59DB-4936-8083-B4371D79C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81152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3F1DAFF6-F27C-B74D-96EC-43A1B70AA064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69" y="6455175"/>
            <a:ext cx="11306469" cy="2110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solidFill>
                  <a:schemeClr val="accent6">
                    <a:lumMod val="75000"/>
                  </a:schemeClr>
                </a:solidFill>
                <a:cs typeface="Segoe UI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</a:p>
        </p:txBody>
      </p:sp>
    </p:spTree>
    <p:extLst>
      <p:ext uri="{BB962C8B-B14F-4D97-AF65-F5344CB8AC3E}">
        <p14:creationId xmlns:p14="http://schemas.microsoft.com/office/powerpoint/2010/main" val="2598607593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4984-C448-36FA-ACE0-C36ADE8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B252-5A01-CED9-1655-AC6AE91F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7450-799F-C0E8-8B45-58FB4545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BF81-729E-61A3-B3A6-049E9FD5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1CD-EE25-817C-48AD-6C62A58F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E980-4BFE-1265-E26E-5994218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7EE2-9188-0DA3-DA64-353DA1B9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83AD-4179-D35E-573D-A7B96422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6053-99FA-00A1-7350-9CAA6510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9FD-BCA5-9958-5806-D25D0489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3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D36F-8F94-9A68-97BB-B8F03DF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CF4C-2B77-EF19-156C-5489A4D1F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4503C-0D90-4387-6756-5E337145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8AAE9-8C6A-1B93-F044-430E281D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B59D7-FF69-8EC4-8CA2-3E7269E2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84D3F-74BB-C6C5-636A-C2D06506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00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42C7-F98B-CA43-72F4-5B1DF153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26282-0F2C-B87B-D359-6105012B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85974-5C8A-069F-2323-45A335DED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3F30-3ACF-93AE-85E2-1E3DF02A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4B1D4-F9AB-A7DB-E1DD-B43CFDD76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4958E-0F04-1783-1526-F14013BC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3AEE3-C94D-8D5D-5DD8-11437C3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3FCEA-D97D-C24A-B47F-75BDDFF8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28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58B-1FB9-0CA5-67B9-49E9859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0D872-D42A-2F4D-7768-516456C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659C-EB5F-EABB-8333-FF604FF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847C8-9E46-1D1F-CF9A-C9490B6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566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7CD6B1F-AE52-08A4-59DD-ADA3920F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bg1"/>
                </a:solidFill>
                <a:latin typeface="+mj-l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9535830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kin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3B4BC62-442D-D07F-D062-B23F459AF590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tx1"/>
                </a:solidFill>
                <a:latin typeface="+mj-lt"/>
              </a:rPr>
              <a:t>Microsoft Azure</a:t>
            </a:r>
          </a:p>
        </p:txBody>
      </p:sp>
      <p:pic>
        <p:nvPicPr>
          <p:cNvPr id="5" name="MS logo gray - EMF" descr="Microsoft logo, gray text version">
            <a:extLst>
              <a:ext uri="{FF2B5EF4-FFF2-40B4-BE49-F238E27FC236}">
                <a16:creationId xmlns:a16="http://schemas.microsoft.com/office/drawing/2014/main" id="{8672AF12-6140-9E72-C268-A8ED4080CA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90481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444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5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BB37EE3-73AC-5546-F43B-FE5420C7D0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548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32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263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BBFAAA10-F521-410E-1BB5-6D77902DD0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971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4D443-C4C6-D192-6464-2F19EE3B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E4678-6026-F21B-E33F-8D8DFC5B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39B99-5F32-E70F-C35A-E30C107C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02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47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302670"/>
            <a:ext cx="4978400" cy="123110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49784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C6B9E508-E424-C5B2-1415-EF47F2EDB1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454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520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232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8CE50-46CE-0973-AC08-7477BEAD0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3424D10-01E7-37F9-6091-2C95487D9F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DFE8ED1-0EC9-B339-1813-0B4260A0A2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ADAAB847-57CB-2458-2ADA-6D777079407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19634A-80BB-C620-3C16-1EA80A7B1C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 dirty="0"/>
            </a:lvl1pPr>
            <a:lvl2pPr>
              <a:defRPr lang="en-US" sz="1600" dirty="0"/>
            </a:lvl2pPr>
            <a:lvl3pPr>
              <a:defRPr lang="en-US" sz="1600" dirty="0"/>
            </a:lvl3pPr>
            <a:lvl4pPr>
              <a:defRPr lang="en-US" sz="1400" dirty="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05E7CC6D-40F5-C58C-FC44-793B1A98AC5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B93ED5-5CA7-C983-373E-E42D7424C7C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00438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1600"/>
            </a:lvl1pPr>
            <a:lvl2pPr>
              <a:defRPr lang="en-US" sz="1600"/>
            </a:lvl2pPr>
            <a:lvl3pPr>
              <a:defRPr lang="en-US" sz="1600"/>
            </a:lvl3pPr>
            <a:lvl4pPr>
              <a:defRPr lang="en-US" sz="1400"/>
            </a:lvl4pPr>
            <a:lvl5pPr>
              <a:defRPr lang="en-US" sz="1400" dirty="0"/>
            </a:lvl5pPr>
          </a:lstStyle>
          <a:p>
            <a:pPr marL="141288" lvl="0" indent="-141288"/>
            <a:r>
              <a:rPr lang="en-US"/>
              <a:t>Click to edit Master text styles</a:t>
            </a:r>
          </a:p>
          <a:p>
            <a:pPr marL="141288" lvl="1" indent="-141288"/>
            <a:r>
              <a:rPr lang="en-US"/>
              <a:t>Second level</a:t>
            </a:r>
          </a:p>
          <a:p>
            <a:pPr marL="141288" lvl="2" indent="-141288"/>
            <a:r>
              <a:rPr lang="en-US"/>
              <a:t>Third level</a:t>
            </a:r>
          </a:p>
          <a:p>
            <a:pPr marL="141288" lvl="3" indent="-141288"/>
            <a:r>
              <a:rPr lang="en-US"/>
              <a:t>Fourth level</a:t>
            </a:r>
          </a:p>
          <a:p>
            <a:pPr marL="141288" lvl="4" indent="-141288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8753844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1857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16826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449279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4778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78916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2367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3745-90EA-9A69-EE09-CC35A2A0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063C-7B65-9AB2-A2D2-B443CA38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8548E-1FDE-AF05-C1EB-F0DB3916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C657-45A7-2BF0-7E3F-624661FA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BC6D-DE78-E350-5B8E-226A5ABA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5628-80BB-7AB4-BFA9-245173DA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690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95120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32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gradFill>
                  <a:gsLst>
                    <a:gs pos="0">
                      <a:srgbClr val="31ACBD"/>
                    </a:gs>
                    <a:gs pos="68000">
                      <a:schemeClr val="tx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100000">
                      <a:srgbClr val="3EA89B"/>
                    </a:gs>
                    <a:gs pos="0">
                      <a:srgbClr val="225B62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 dirty="0">
                <a:gradFill>
                  <a:gsLst>
                    <a:gs pos="0">
                      <a:srgbClr val="F4364C"/>
                    </a:gs>
                    <a:gs pos="68000">
                      <a:srgbClr val="C03BC4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553998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en-US" sz="1800" b="1">
                <a:gradFill>
                  <a:gsLst>
                    <a:gs pos="0">
                      <a:srgbClr val="FF9318"/>
                    </a:gs>
                    <a:gs pos="44000">
                      <a:srgbClr val="FF5C39"/>
                    </a:gs>
                  </a:gsLst>
                  <a:lin ang="10800000" scaled="1"/>
                </a:gradFill>
                <a:latin typeface="+mj-lt"/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0907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75000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45884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59240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1545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432636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07879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gradFill flip="none" rotWithShape="1">
            <a:gsLst>
              <a:gs pos="47706">
                <a:schemeClr val="accent1"/>
              </a:gs>
              <a:gs pos="100000">
                <a:schemeClr val="accent3"/>
              </a:gs>
              <a:gs pos="60000">
                <a:schemeClr val="accent1"/>
              </a:gs>
            </a:gsLst>
            <a:lin ang="18900000" scaled="1"/>
            <a:tileRect/>
          </a:grad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6138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09554D-CD2C-F836-9A2C-88CABE5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76832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9E1E-F6DC-2EAD-08CB-081B812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9A66C-0794-C564-2472-6FA6F729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8385-014D-E82B-750D-20E10491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8F407-4B36-1BF0-1086-4AB0E2FE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8C202-1280-4195-953E-5CFF2BF0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85F61-B105-F7B1-B52F-7C785EBB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2866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50373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491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97569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25183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chemeClr val="bg1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3331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4895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28795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44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171767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gradFill>
            <a:gsLst>
              <a:gs pos="100000">
                <a:srgbClr val="FFB900"/>
              </a:gs>
              <a:gs pos="0">
                <a:srgbClr val="FFB3B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gradFill>
            <a:gsLst>
              <a:gs pos="100000">
                <a:srgbClr val="F4364C"/>
              </a:gs>
              <a:gs pos="0">
                <a:srgbClr val="8661C5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gradFill>
            <a:gsLst>
              <a:gs pos="0">
                <a:srgbClr val="E8E6DF"/>
              </a:gs>
              <a:gs pos="100000">
                <a:srgbClr val="FFA38B"/>
              </a:gs>
            </a:gsLst>
            <a:lin ang="18900000" scaled="1"/>
          </a:grad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67267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8.xml"/><Relationship Id="rId63" Type="http://schemas.openxmlformats.org/officeDocument/2006/relationships/slideLayout" Target="../slideLayouts/slideLayout124.xml"/><Relationship Id="rId68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9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37" Type="http://schemas.openxmlformats.org/officeDocument/2006/relationships/slideLayout" Target="../slideLayouts/slideLayout98.xml"/><Relationship Id="rId40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14.xml"/><Relationship Id="rId58" Type="http://schemas.openxmlformats.org/officeDocument/2006/relationships/slideLayout" Target="../slideLayouts/slideLayout119.xml"/><Relationship Id="rId66" Type="http://schemas.openxmlformats.org/officeDocument/2006/relationships/slideLayout" Target="../slideLayouts/slideLayout127.xml"/><Relationship Id="rId74" Type="http://schemas.openxmlformats.org/officeDocument/2006/relationships/theme" Target="../theme/theme3.xml"/><Relationship Id="rId5" Type="http://schemas.openxmlformats.org/officeDocument/2006/relationships/slideLayout" Target="../slideLayouts/slideLayout66.xml"/><Relationship Id="rId61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109.xml"/><Relationship Id="rId56" Type="http://schemas.openxmlformats.org/officeDocument/2006/relationships/slideLayout" Target="../slideLayouts/slideLayout117.xml"/><Relationship Id="rId64" Type="http://schemas.openxmlformats.org/officeDocument/2006/relationships/slideLayout" Target="../slideLayouts/slideLayout125.xml"/><Relationship Id="rId69" Type="http://schemas.openxmlformats.org/officeDocument/2006/relationships/slideLayout" Target="../slideLayouts/slideLayout130.xml"/><Relationship Id="rId8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112.xml"/><Relationship Id="rId7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7.xml"/><Relationship Id="rId59" Type="http://schemas.openxmlformats.org/officeDocument/2006/relationships/slideLayout" Target="../slideLayouts/slideLayout120.xml"/><Relationship Id="rId67" Type="http://schemas.openxmlformats.org/officeDocument/2006/relationships/slideLayout" Target="../slideLayouts/slideLayout128.xml"/><Relationship Id="rId20" Type="http://schemas.openxmlformats.org/officeDocument/2006/relationships/slideLayout" Target="../slideLayouts/slideLayout81.xml"/><Relationship Id="rId41" Type="http://schemas.openxmlformats.org/officeDocument/2006/relationships/slideLayout" Target="../slideLayouts/slideLayout102.xml"/><Relationship Id="rId54" Type="http://schemas.openxmlformats.org/officeDocument/2006/relationships/slideLayout" Target="../slideLayouts/slideLayout115.xml"/><Relationship Id="rId62" Type="http://schemas.openxmlformats.org/officeDocument/2006/relationships/slideLayout" Target="../slideLayouts/slideLayout123.xml"/><Relationship Id="rId70" Type="http://schemas.openxmlformats.org/officeDocument/2006/relationships/slideLayout" Target="../slideLayouts/slideLayout131.xml"/><Relationship Id="rId75" Type="http://schemas.openxmlformats.org/officeDocument/2006/relationships/image" Target="../media/image1.png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97.xml"/><Relationship Id="rId49" Type="http://schemas.openxmlformats.org/officeDocument/2006/relationships/slideLayout" Target="../slideLayouts/slideLayout110.xml"/><Relationship Id="rId57" Type="http://schemas.openxmlformats.org/officeDocument/2006/relationships/slideLayout" Target="../slideLayouts/slideLayout118.xml"/><Relationship Id="rId10" Type="http://schemas.openxmlformats.org/officeDocument/2006/relationships/slideLayout" Target="../slideLayouts/slideLayout71.xml"/><Relationship Id="rId31" Type="http://schemas.openxmlformats.org/officeDocument/2006/relationships/slideLayout" Target="../slideLayouts/slideLayout92.xml"/><Relationship Id="rId44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13.xml"/><Relationship Id="rId60" Type="http://schemas.openxmlformats.org/officeDocument/2006/relationships/slideLayout" Target="../slideLayouts/slideLayout121.xml"/><Relationship Id="rId65" Type="http://schemas.openxmlformats.org/officeDocument/2006/relationships/slideLayout" Target="../slideLayouts/slideLayout126.xml"/><Relationship Id="rId7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39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95.xml"/><Relationship Id="rId50" Type="http://schemas.openxmlformats.org/officeDocument/2006/relationships/slideLayout" Target="../slideLayouts/slideLayout111.xml"/><Relationship Id="rId55" Type="http://schemas.openxmlformats.org/officeDocument/2006/relationships/slideLayout" Target="../slideLayouts/slideLayout116.xml"/><Relationship Id="rId76" Type="http://schemas.openxmlformats.org/officeDocument/2006/relationships/image" Target="../media/image2.svg"/><Relationship Id="rId7" Type="http://schemas.openxmlformats.org/officeDocument/2006/relationships/slideLayout" Target="../slideLayouts/slideLayout68.xml"/><Relationship Id="rId71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8ABCF-F2C2-25BC-9B22-0EA8EAE1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DAB5-A558-DBD8-9707-401741707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6781-0214-B73B-93E8-6ED5E30EC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7601F-10EB-43FB-B685-D354D3BF2D99}" type="datetimeFigureOut">
              <a:rPr lang="en-US" smtClean="0"/>
              <a:t>9/10/24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7B64-8B02-1807-C783-0A46C06B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D1EC-A8FB-A382-CE67-27045878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25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  <p:sldLayoutId id="2147483763" r:id="rId51"/>
    <p:sldLayoutId id="2147483764" r:id="rId52"/>
    <p:sldLayoutId id="2147483765" r:id="rId53"/>
    <p:sldLayoutId id="2147483766" r:id="rId54"/>
    <p:sldLayoutId id="2147483767" r:id="rId55"/>
    <p:sldLayoutId id="2147483768" r:id="rId56"/>
    <p:sldLayoutId id="2147483769" r:id="rId57"/>
    <p:sldLayoutId id="2147483770" r:id="rId58"/>
    <p:sldLayoutId id="2147483771" r:id="rId59"/>
    <p:sldLayoutId id="2147483772" r:id="rId60"/>
    <p:sldLayoutId id="2147483773" r:id="rId61"/>
    <p:sldLayoutId id="2147483774" r:id="rId62"/>
    <p:sldLayoutId id="2147483775" r:id="rId63"/>
    <p:sldLayoutId id="2147483776" r:id="rId64"/>
    <p:sldLayoutId id="2147483777" r:id="rId65"/>
    <p:sldLayoutId id="2147483778" r:id="rId66"/>
    <p:sldLayoutId id="2147483779" r:id="rId67"/>
    <p:sldLayoutId id="2147483780" r:id="rId68"/>
    <p:sldLayoutId id="2147483781" r:id="rId69"/>
    <p:sldLayoutId id="2147483782" r:id="rId70"/>
    <p:sldLayoutId id="2147483783" r:id="rId71"/>
    <p:sldLayoutId id="2147483784" r:id="rId72"/>
    <p:sldLayoutId id="2147483785" r:id="rId7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2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png"/><Relationship Id="rId7" Type="http://schemas.openxmlformats.org/officeDocument/2006/relationships/image" Target="../media/image94.jpeg"/><Relationship Id="rId12" Type="http://schemas.openxmlformats.org/officeDocument/2006/relationships/image" Target="../media/image9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93.jpeg"/><Relationship Id="rId11" Type="http://schemas.openxmlformats.org/officeDocument/2006/relationships/image" Target="../media/image98.png"/><Relationship Id="rId5" Type="http://schemas.openxmlformats.org/officeDocument/2006/relationships/image" Target="../media/image92.jpeg"/><Relationship Id="rId10" Type="http://schemas.openxmlformats.org/officeDocument/2006/relationships/image" Target="../media/image97.png"/><Relationship Id="rId4" Type="http://schemas.openxmlformats.org/officeDocument/2006/relationships/image" Target="../media/image91.jpeg"/><Relationship Id="rId9" Type="http://schemas.openxmlformats.org/officeDocument/2006/relationships/image" Target="../media/image9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hack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gi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hyperlink" Target="https://code.visualstudio.com/api/extension-guides/chat" TargetMode="Externa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microsoft.github.io/vscode-essentials/en/10-create-an-extension.html" TargetMode="External"/><Relationship Id="rId2" Type="http://schemas.openxmlformats.org/officeDocument/2006/relationships/hyperlink" Target="https://aka.ms/phi-3cookbook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code.visualstudio.com/api/extension-guides/cha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hack/regist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github.com/microsoft/RAG_Hack?tab=readme-ov-file#stream-schedule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svg"/><Relationship Id="rId7" Type="http://schemas.openxmlformats.org/officeDocument/2006/relationships/image" Target="../media/image80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79.png"/><Relationship Id="rId5" Type="http://schemas.openxmlformats.org/officeDocument/2006/relationships/image" Target="../media/image78.svg"/><Relationship Id="rId4" Type="http://schemas.openxmlformats.org/officeDocument/2006/relationships/image" Target="../media/image77.png"/><Relationship Id="rId9" Type="http://schemas.openxmlformats.org/officeDocument/2006/relationships/image" Target="../media/image8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95A0E88-D3EE-DFC5-46D4-5AC4776C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937" y="418160"/>
            <a:ext cx="11326646" cy="923330"/>
          </a:xfrm>
        </p:spPr>
        <p:txBody>
          <a:bodyPr/>
          <a:lstStyle/>
          <a:p>
            <a:r>
              <a:rPr lang="en-US" dirty="0">
                <a:solidFill>
                  <a:srgbClr val="F0F0F0"/>
                </a:solidFill>
              </a:rPr>
              <a:t>Phi-3.5-mini’s groundbreaking performance </a:t>
            </a:r>
            <a:br>
              <a:rPr lang="en-US" dirty="0">
                <a:solidFill>
                  <a:srgbClr val="F0F0F0"/>
                </a:solidFill>
              </a:rPr>
            </a:br>
            <a:r>
              <a:rPr lang="en-US" sz="2400" spc="0" dirty="0">
                <a:ln>
                  <a:noFill/>
                </a:ln>
                <a:solidFill>
                  <a:srgbClr val="F0F0F0"/>
                </a:solidFill>
                <a:latin typeface="Segoe UI Variable Text" pitchFamily="2" charset="0"/>
                <a:cs typeface="Segoe UI Semilight"/>
              </a:rPr>
              <a:t>Phi-3.5-mini significantly outperforms language models of the same size and larger</a:t>
            </a:r>
            <a:endParaRPr lang="en-US" sz="2400" spc="0" dirty="0">
              <a:solidFill>
                <a:srgbClr val="F0F0F0"/>
              </a:solidFill>
              <a:latin typeface="+mn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5D09762-878F-CC49-FD07-F0D64F02B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0" y="8798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0F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8223A-9A90-329F-3F45-65578231EE17}"/>
              </a:ext>
            </a:extLst>
          </p:cNvPr>
          <p:cNvSpPr txBox="1"/>
          <p:nvPr/>
        </p:nvSpPr>
        <p:spPr>
          <a:xfrm>
            <a:off x="7246736" y="1710822"/>
            <a:ext cx="4350327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0" dirty="0">
                <a:ln>
                  <a:noFill/>
                </a:ln>
                <a:solidFill>
                  <a:srgbClr val="F0F0F0"/>
                </a:solidFill>
                <a:latin typeface="Segoe UI Variable Text" pitchFamily="2" charset="0"/>
                <a:cs typeface="Segoe UI Semilight"/>
              </a:rPr>
              <a:t>Phi-3.5-mini with 3.8B parameters 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Variable Text" pitchFamily="2" charset="0"/>
                <a:ea typeface="+mn-ea"/>
                <a:cs typeface="Segoe UI Semilight"/>
              </a:rPr>
              <a:t>performs language models of the same size and on par with models twice its size</a:t>
            </a:r>
          </a:p>
          <a:p>
            <a:endParaRPr lang="en-US" dirty="0">
              <a:solidFill>
                <a:srgbClr val="F0F0F0"/>
              </a:solidFill>
              <a:latin typeface="Segoe UI Variable Text" pitchFamily="2" charset="0"/>
              <a:cs typeface="Segoe UI Semilight"/>
            </a:endParaRPr>
          </a:p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Variable Text" pitchFamily="2" charset="0"/>
                <a:ea typeface="+mn-ea"/>
                <a:cs typeface="Segoe UI Semilight"/>
              </a:rPr>
              <a:t>Support 20+ languages:</a:t>
            </a:r>
          </a:p>
          <a:p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Variable Text" pitchFamily="2" charset="0"/>
                <a:ea typeface="+mn-ea"/>
                <a:cs typeface="Segoe UI Semilight"/>
              </a:rPr>
              <a:t>Arabic, Chinese, Czech, Danish, Dutch, English, Finnish, French, German, Hebrew, Hungarian, Italian, Japanese, Korean, Norwegian, Polish, Portuguese, Russian, Spanish, Swedish, Thai, Turkish, Ukrainian</a:t>
            </a:r>
          </a:p>
          <a:p>
            <a:endParaRPr lang="en-US" dirty="0">
              <a:solidFill>
                <a:srgbClr val="F0F0F0"/>
              </a:solidFill>
              <a:latin typeface="Segoe UI Variable Text" pitchFamily="2" charset="0"/>
              <a:cs typeface="Segoe UI Semilight"/>
            </a:endParaRPr>
          </a:p>
          <a:p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 Variable Text" pitchFamily="2" charset="0"/>
              <a:ea typeface="+mn-ea"/>
              <a:cs typeface="Segoe UI Semilight"/>
            </a:endParaRPr>
          </a:p>
          <a:p>
            <a:endParaRPr lang="en-US" dirty="0">
              <a:solidFill>
                <a:srgbClr val="F0F0F0"/>
              </a:solidFill>
              <a:latin typeface="Segoe UI Variable Text" pitchFamily="2" charset="0"/>
              <a:cs typeface="Segoe UI Semiligh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6B9673E-6F3E-31B1-9357-52C03BA730FB}"/>
              </a:ext>
            </a:extLst>
          </p:cNvPr>
          <p:cNvGrpSpPr/>
          <p:nvPr/>
        </p:nvGrpSpPr>
        <p:grpSpPr>
          <a:xfrm>
            <a:off x="594937" y="1459399"/>
            <a:ext cx="5491438" cy="5335089"/>
            <a:chOff x="604562" y="1459399"/>
            <a:chExt cx="5491438" cy="533508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A71151-9FD8-E8E8-BC8F-767FF9BE1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1459399"/>
              <a:ext cx="5486400" cy="378466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219641C-4C10-8E49-2CDF-49F67FA70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562" y="5249729"/>
              <a:ext cx="5486400" cy="1544759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EDDB755-DE43-0F22-A640-88606D128CA8}"/>
              </a:ext>
            </a:extLst>
          </p:cNvPr>
          <p:cNvSpPr/>
          <p:nvPr/>
        </p:nvSpPr>
        <p:spPr bwMode="auto">
          <a:xfrm>
            <a:off x="650790" y="6619103"/>
            <a:ext cx="5350476" cy="175385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0F0F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91369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95A0E88-D3EE-DFC5-46D4-5AC4776C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326646" cy="907941"/>
          </a:xfrm>
        </p:spPr>
        <p:txBody>
          <a:bodyPr/>
          <a:lstStyle/>
          <a:p>
            <a:r>
              <a:rPr lang="en-US">
                <a:solidFill>
                  <a:srgbClr val="F0F0F0"/>
                </a:solidFill>
              </a:rPr>
              <a:t>Phi-3.5-MoE’s groundbreaking performance</a:t>
            </a:r>
            <a:br>
              <a:rPr lang="en-US">
                <a:solidFill>
                  <a:srgbClr val="F0F0F0"/>
                </a:solidFill>
              </a:rPr>
            </a:br>
            <a:r>
              <a:rPr lang="en-US" sz="2300" spc="0">
                <a:ln>
                  <a:noFill/>
                </a:ln>
                <a:solidFill>
                  <a:srgbClr val="F0F0F0"/>
                </a:solidFill>
                <a:latin typeface="Segoe UI Variable Text" pitchFamily="2" charset="0"/>
                <a:cs typeface="Segoe UI Semilight"/>
              </a:rPr>
              <a:t>Phi-3-MoE significantly outperforms language models of the same size and larger</a:t>
            </a:r>
            <a:endParaRPr lang="en-US" sz="2300" spc="0">
              <a:solidFill>
                <a:srgbClr val="F0F0F0"/>
              </a:solidFill>
              <a:latin typeface="+mn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5D09762-878F-CC49-FD07-F0D64F02B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0" y="8798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0F0F0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AB100AE-7EB9-8ADF-F6C1-4BC716DCD53F}"/>
              </a:ext>
            </a:extLst>
          </p:cNvPr>
          <p:cNvGrpSpPr/>
          <p:nvPr/>
        </p:nvGrpSpPr>
        <p:grpSpPr>
          <a:xfrm>
            <a:off x="609600" y="1488248"/>
            <a:ext cx="5493644" cy="5031986"/>
            <a:chOff x="609600" y="1488248"/>
            <a:chExt cx="5493644" cy="50319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51D554-8D96-B9FF-93D4-981B26B71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844" y="5205784"/>
              <a:ext cx="5486400" cy="13144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738C632-C73D-D2B3-391F-4548DC05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" y="1488248"/>
              <a:ext cx="5486400" cy="3719917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15E7A72-4910-BC0B-A573-0121EEAFFD16}"/>
              </a:ext>
            </a:extLst>
          </p:cNvPr>
          <p:cNvSpPr txBox="1"/>
          <p:nvPr/>
        </p:nvSpPr>
        <p:spPr>
          <a:xfrm>
            <a:off x="7246736" y="1710822"/>
            <a:ext cx="4350327" cy="40010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spc="0">
                <a:ln>
                  <a:noFill/>
                </a:ln>
                <a:solidFill>
                  <a:srgbClr val="F0F0F0"/>
                </a:solidFill>
                <a:latin typeface="Segoe UI Variable Text" pitchFamily="2" charset="0"/>
                <a:cs typeface="Segoe UI Semilight"/>
              </a:rPr>
              <a:t>Phi-3.5-MoE comprises 16x3.8B expert modules</a:t>
            </a:r>
            <a:endParaRPr lang="en-US">
              <a:solidFill>
                <a:srgbClr val="F0F0F0"/>
              </a:solidFill>
              <a:latin typeface="Segoe UI Variable Text" pitchFamily="2" charset="0"/>
              <a:cs typeface="Segoe UI Semilight"/>
            </a:endParaRPr>
          </a:p>
          <a:p>
            <a:endParaRPr lang="en-US">
              <a:solidFill>
                <a:srgbClr val="F0F0F0"/>
              </a:solidFill>
              <a:latin typeface="Segoe UI Variable Text" pitchFamily="2" charset="0"/>
              <a:cs typeface="Segoe UI Semilight"/>
            </a:endParaRPr>
          </a:p>
          <a:p>
            <a:r>
              <a:rPr lang="en-US">
                <a:solidFill>
                  <a:srgbClr val="F0F0F0"/>
                </a:solidFill>
                <a:latin typeface="Segoe UI Variable Text" pitchFamily="2" charset="0"/>
                <a:cs typeface="Segoe UI Semilight"/>
              </a:rPr>
              <a:t>Phi-3.5-MoE with only 6.6B active parameters achieves a similar level of reasoning, language understanding, and math as much larger models</a:t>
            </a:r>
          </a:p>
          <a:p>
            <a:endParaRPr lang="en-US">
              <a:solidFill>
                <a:srgbClr val="F0F0F0"/>
              </a:solidFill>
              <a:latin typeface="Segoe UI Variable Text" pitchFamily="2" charset="0"/>
              <a:cs typeface="Segoe UI Semilight"/>
            </a:endParaRPr>
          </a:p>
          <a:p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Variable Text" pitchFamily="2" charset="0"/>
                <a:ea typeface="+mn-ea"/>
                <a:cs typeface="Segoe UI Semilight"/>
              </a:rPr>
              <a:t>Support 20+ languages:</a:t>
            </a:r>
          </a:p>
          <a:p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 Variable Text" pitchFamily="2" charset="0"/>
                <a:cs typeface="Segoe UI Semilight"/>
              </a:rPr>
              <a:t>Arabic, Chinese, Czech, Danish, Dutch, English, Finnish, French, German, Hebrew, Hungarian, Italian, Japanese, Korean, Norwegian, Polish, Portuguese, Russian, Spanish, Swedish, Thai, Turkish, Ukrainian</a:t>
            </a:r>
            <a:endParaRPr lang="en-US" sz="1400">
              <a:solidFill>
                <a:srgbClr val="F0F0F0"/>
              </a:solidFill>
              <a:latin typeface="Segoe UI Variable Text" pitchFamily="2" charset="0"/>
              <a:cs typeface="Segoe UI Semilight"/>
            </a:endParaRPr>
          </a:p>
          <a:p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 Variable Text" pitchFamily="2" charset="0"/>
              <a:ea typeface="+mn-ea"/>
              <a:cs typeface="Segoe UI Semilight"/>
            </a:endParaRPr>
          </a:p>
          <a:p>
            <a:endParaRPr lang="en-US">
              <a:solidFill>
                <a:srgbClr val="F0F0F0"/>
              </a:solidFill>
              <a:latin typeface="Segoe UI Variable Text" pitchFamily="2" charset="0"/>
              <a:cs typeface="Segoe UI Semiligh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104C84-7BEE-6EAD-E6E4-BCCCBDEBCC8E}"/>
              </a:ext>
            </a:extLst>
          </p:cNvPr>
          <p:cNvSpPr/>
          <p:nvPr/>
        </p:nvSpPr>
        <p:spPr bwMode="auto">
          <a:xfrm>
            <a:off x="616844" y="6371968"/>
            <a:ext cx="5350476" cy="148267"/>
          </a:xfrm>
          <a:prstGeom prst="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0F0F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76905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95A0E88-D3EE-DFC5-46D4-5AC4776C7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326646" cy="923330"/>
          </a:xfrm>
        </p:spPr>
        <p:txBody>
          <a:bodyPr/>
          <a:lstStyle/>
          <a:p>
            <a:r>
              <a:rPr lang="en-US">
                <a:solidFill>
                  <a:srgbClr val="F0F0F0"/>
                </a:solidFill>
              </a:rPr>
              <a:t>Phi-3.5-vision’s groundbreaking performance </a:t>
            </a:r>
            <a:br>
              <a:rPr lang="en-US">
                <a:solidFill>
                  <a:srgbClr val="F0F0F0"/>
                </a:solidFill>
              </a:rPr>
            </a:br>
            <a:r>
              <a:rPr lang="en-US" sz="2400" spc="0">
                <a:ln>
                  <a:noFill/>
                </a:ln>
                <a:solidFill>
                  <a:srgbClr val="F0F0F0"/>
                </a:solidFill>
                <a:latin typeface="Segoe UI Variable Text" pitchFamily="2" charset="0"/>
                <a:cs typeface="Segoe UI Semilight"/>
              </a:rPr>
              <a:t>Phi-3.5-vision significantly outperform language models of the same size and larger</a:t>
            </a:r>
            <a:endParaRPr lang="en-US" sz="2400" spc="0">
              <a:solidFill>
                <a:srgbClr val="F0F0F0"/>
              </a:solidFill>
              <a:latin typeface="+mn-lt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5D09762-878F-CC49-FD07-F0D64F02B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000" y="87982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F0F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B8223A-9A90-329F-3F45-65578231EE17}"/>
              </a:ext>
            </a:extLst>
          </p:cNvPr>
          <p:cNvSpPr txBox="1"/>
          <p:nvPr/>
        </p:nvSpPr>
        <p:spPr>
          <a:xfrm>
            <a:off x="6980752" y="1759221"/>
            <a:ext cx="3789917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800" spc="0">
                <a:ln>
                  <a:noFill/>
                </a:ln>
                <a:solidFill>
                  <a:srgbClr val="F0F0F0"/>
                </a:solidFill>
                <a:latin typeface="Segoe UI Variable Text"/>
                <a:cs typeface="Segoe UI Semilight"/>
              </a:rPr>
              <a:t>Phi-3.5-vision outperforms larger models such as Claude-3.5 Sonnet and Gemini 1.5 Flash across OCR, table and chart understanding tasks and on par on general visual knowledge reasoning tasks.</a:t>
            </a:r>
          </a:p>
          <a:p>
            <a:endParaRPr lang="en-US">
              <a:solidFill>
                <a:srgbClr val="F0F0F0"/>
              </a:solidFill>
              <a:highlight>
                <a:srgbClr val="FFFF00"/>
              </a:highlight>
              <a:latin typeface="Segoe UI Variable Text"/>
              <a:cs typeface="Segoe UI Semilight"/>
            </a:endParaRPr>
          </a:p>
          <a:p>
            <a:r>
              <a:rPr lang="en-US" sz="1800" spc="0">
                <a:ln>
                  <a:noFill/>
                </a:ln>
                <a:solidFill>
                  <a:srgbClr val="F0F0F0"/>
                </a:solidFill>
                <a:latin typeface="Segoe UI Variable Text"/>
                <a:cs typeface="Segoe UI Semilight"/>
              </a:rPr>
              <a:t>Support multi-frame input, i.e., perform reasoning on multiple input images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DCECC9-F27B-4217-6AC0-EAB4C9A8C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63" y="1723125"/>
            <a:ext cx="5486400" cy="30846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938DB-4D77-0CEB-BD74-30A7A28AA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009716"/>
            <a:ext cx="5486400" cy="124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638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  <a:r>
              <a:rPr lang="zh-TW" altLang="en-US" dirty="0"/>
              <a:t> </a:t>
            </a:r>
            <a:r>
              <a:rPr lang="en-US" altLang="zh-TW" dirty="0"/>
              <a:t>to</a:t>
            </a:r>
            <a:r>
              <a:rPr lang="zh-TW" altLang="en-US" dirty="0"/>
              <a:t> </a:t>
            </a:r>
            <a:r>
              <a:rPr lang="en-US" altLang="zh-TW" dirty="0"/>
              <a:t>use</a:t>
            </a:r>
            <a:r>
              <a:rPr lang="zh-TW" altLang="en-US" dirty="0"/>
              <a:t> </a:t>
            </a:r>
            <a:r>
              <a:rPr lang="en-US" altLang="zh-TW" dirty="0"/>
              <a:t>Phi-3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95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A59E-A4A2-6286-22D4-74C947A9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/>
            <a:r>
              <a:rPr 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Opportunities for SLM applications and devices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2D122495-0F94-7690-9631-D88273859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963" y="1436688"/>
            <a:ext cx="11020425" cy="48323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D9D9D6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11670">
              <a:spcBef>
                <a:spcPts val="174"/>
              </a:spcBef>
            </a:pPr>
            <a:endParaRPr lang="en-US" sz="2400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36B448A-88A1-A1CD-C534-F4601C4CB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3161898" y="1564641"/>
            <a:ext cx="5730815" cy="1185487"/>
          </a:xfrm>
          <a:prstGeom prst="roundRect">
            <a:avLst>
              <a:gd name="adj" fmla="val 4458"/>
            </a:avLst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</p:pic>
      <p:sp>
        <p:nvSpPr>
          <p:cNvPr id="3" name="title">
            <a:extLst>
              <a:ext uri="{FF2B5EF4-FFF2-40B4-BE49-F238E27FC236}">
                <a16:creationId xmlns:a16="http://schemas.microsoft.com/office/drawing/2014/main" id="{98CA11ED-29A8-3999-AB72-3DDAD5522C1F}"/>
              </a:ext>
            </a:extLst>
          </p:cNvPr>
          <p:cNvSpPr txBox="1">
            <a:spLocks/>
          </p:cNvSpPr>
          <p:nvPr/>
        </p:nvSpPr>
        <p:spPr>
          <a:xfrm>
            <a:off x="1737913" y="2765743"/>
            <a:ext cx="8383611" cy="307777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en-US" sz="8800" b="0" kern="1200" cap="none" spc="-50" baseline="0">
                <a:ln w="3175">
                  <a:noFill/>
                </a:ln>
                <a:gradFill>
                  <a:gsLst>
                    <a:gs pos="4321">
                      <a:srgbClr val="000000"/>
                    </a:gs>
                    <a:gs pos="21000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90101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gradFill>
                  <a:gsLst>
                    <a:gs pos="89510">
                      <a:srgbClr val="000000"/>
                    </a:gs>
                    <a:gs pos="68966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+mn-ea"/>
                <a:cs typeface="Segoe UI" pitchFamily="34" charset="0"/>
              </a:rPr>
              <a:t>Small Language Models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A0B69A1-A2C6-3699-568C-B63BD85B3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868997" y="3157706"/>
            <a:ext cx="8003457" cy="759236"/>
            <a:chOff x="1868997" y="3157706"/>
            <a:chExt cx="8003457" cy="75923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F0ED7EF-B83C-4749-A9FB-E326DF0B9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2164551" y="3537324"/>
              <a:ext cx="3428586" cy="0"/>
            </a:xfrm>
            <a:prstGeom prst="line">
              <a:avLst/>
            </a:prstGeom>
            <a:noFill/>
            <a:ln w="12700" cap="rnd">
              <a:solidFill>
                <a:srgbClr val="B1B3B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EFE324C-146B-7714-6D27-C70DA2D8F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6135156" y="3537324"/>
              <a:ext cx="3456020" cy="0"/>
            </a:xfrm>
            <a:prstGeom prst="line">
              <a:avLst/>
            </a:prstGeom>
            <a:noFill/>
            <a:ln w="12700" cap="rnd">
              <a:solidFill>
                <a:srgbClr val="B1B3B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</p:cxn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EFD16F9-827C-0D2B-FDFE-B6C7654D5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1868997" y="3537324"/>
              <a:ext cx="562557" cy="379618"/>
              <a:chOff x="4622577" y="2994802"/>
              <a:chExt cx="379619" cy="379618"/>
            </a:xfrm>
          </p:grpSpPr>
          <p:sp>
            <p:nvSpPr>
              <p:cNvPr id="15" name="Arc 14">
                <a:extLst>
                  <a:ext uri="{FF2B5EF4-FFF2-40B4-BE49-F238E27FC236}">
                    <a16:creationId xmlns:a16="http://schemas.microsoft.com/office/drawing/2014/main" id="{B72CB4B4-B8F4-E8D3-53B5-35F1969D96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>
              <a:xfrm rot="10800000" flipV="1">
                <a:off x="4622578" y="2994802"/>
                <a:ext cx="379618" cy="379618"/>
              </a:xfrm>
              <a:prstGeom prst="arc">
                <a:avLst/>
              </a:prstGeom>
              <a:noFill/>
              <a:ln w="12700" cap="rnd">
                <a:solidFill>
                  <a:srgbClr val="B1B3B3"/>
                </a:solidFill>
                <a:headEnd type="none" w="med" len="med"/>
                <a:tailEnd type="none" w="lg" len="sm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7460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B00B436D-D2F1-D131-4EC7-73903BAFB6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22577" y="3185241"/>
                <a:ext cx="0" cy="158799"/>
              </a:xfrm>
              <a:prstGeom prst="line">
                <a:avLst/>
              </a:prstGeom>
              <a:noFill/>
              <a:ln w="12700" cap="rnd">
                <a:solidFill>
                  <a:srgbClr val="B1B3B3"/>
                </a:solidFill>
                <a:headEnd type="none" w="med" len="med"/>
                <a:tailEnd type="arrow" w="lg" len="sm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20FE19-22E9-6330-76C2-26BCD9635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9309899" y="3537324"/>
              <a:ext cx="562555" cy="379618"/>
              <a:chOff x="9960315" y="2994802"/>
              <a:chExt cx="379618" cy="379618"/>
            </a:xfrm>
          </p:grpSpPr>
          <p:sp>
            <p:nvSpPr>
              <p:cNvPr id="13" name="Arc 12">
                <a:extLst>
                  <a:ext uri="{FF2B5EF4-FFF2-40B4-BE49-F238E27FC236}">
                    <a16:creationId xmlns:a16="http://schemas.microsoft.com/office/drawing/2014/main" id="{4022C82A-13E4-CBC6-EA0A-413A3EEA95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>
              <a:xfrm rot="10800000" flipH="1" flipV="1">
                <a:off x="9960315" y="2994802"/>
                <a:ext cx="379618" cy="379618"/>
              </a:xfrm>
              <a:prstGeom prst="arc">
                <a:avLst/>
              </a:prstGeom>
              <a:noFill/>
              <a:ln w="12700" cap="rnd">
                <a:solidFill>
                  <a:srgbClr val="B1B3B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7460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AA4D2557-8B8C-4910-B091-572C5AC24C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39933" y="3185241"/>
                <a:ext cx="0" cy="158799"/>
              </a:xfrm>
              <a:prstGeom prst="line">
                <a:avLst/>
              </a:prstGeom>
              <a:noFill/>
              <a:ln w="12700" cap="rnd">
                <a:solidFill>
                  <a:srgbClr val="B1B3B3"/>
                </a:solidFill>
                <a:headEnd type="none" w="med" len="med"/>
                <a:tailEnd type="arrow" w="lg" len="sm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C84AE5-A3FB-79FB-E247-D917370C7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5297260" y="3157706"/>
              <a:ext cx="1125110" cy="379618"/>
              <a:chOff x="7099889" y="2615184"/>
              <a:chExt cx="759236" cy="379618"/>
            </a:xfrm>
          </p:grpSpPr>
          <p:sp>
            <p:nvSpPr>
              <p:cNvPr id="10" name="Arc 9">
                <a:extLst>
                  <a:ext uri="{FF2B5EF4-FFF2-40B4-BE49-F238E27FC236}">
                    <a16:creationId xmlns:a16="http://schemas.microsoft.com/office/drawing/2014/main" id="{9A27C527-0A37-80E5-21CB-16FA3CF249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>
              <a:xfrm flipH="1" flipV="1">
                <a:off x="7479507" y="2615184"/>
                <a:ext cx="379618" cy="379618"/>
              </a:xfrm>
              <a:prstGeom prst="arc">
                <a:avLst/>
              </a:prstGeom>
              <a:noFill/>
              <a:ln w="12700" cap="rnd">
                <a:solidFill>
                  <a:srgbClr val="B1B3B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7460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1" name="Arc 10">
                <a:extLst>
                  <a:ext uri="{FF2B5EF4-FFF2-40B4-BE49-F238E27FC236}">
                    <a16:creationId xmlns:a16="http://schemas.microsoft.com/office/drawing/2014/main" id="{97CFE280-E95B-B248-1FD9-0E66218A0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/>
            </p:nvSpPr>
            <p:spPr>
              <a:xfrm flipV="1">
                <a:off x="7099889" y="2615184"/>
                <a:ext cx="379618" cy="379618"/>
              </a:xfrm>
              <a:prstGeom prst="arc">
                <a:avLst/>
              </a:prstGeom>
              <a:noFill/>
              <a:ln w="12700" cap="rnd">
                <a:solidFill>
                  <a:srgbClr val="B1B3B3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74603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72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C0D723EF-4443-FE00-F7D7-B6ACAE0602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479506" y="2646041"/>
                <a:ext cx="0" cy="213296"/>
              </a:xfrm>
              <a:prstGeom prst="straightConnector1">
                <a:avLst/>
              </a:prstGeom>
              <a:noFill/>
              <a:ln w="12700" cap="rnd">
                <a:solidFill>
                  <a:srgbClr val="B1B3B3"/>
                </a:solidFill>
                <a:headEnd type="none" w="med" len="med"/>
                <a:tailEnd type="none" w="lg" len="sm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</p:cxn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594BCE7-D17D-40CC-39B4-35CAA80EB2B8}"/>
              </a:ext>
            </a:extLst>
          </p:cNvPr>
          <p:cNvSpPr txBox="1"/>
          <p:nvPr/>
        </p:nvSpPr>
        <p:spPr>
          <a:xfrm>
            <a:off x="1003006" y="3916942"/>
            <a:ext cx="2087889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On Cloud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grpSp>
        <p:nvGrpSpPr>
          <p:cNvPr id="33" name="Group 32" descr="logos of hugging face, azure, github">
            <a:extLst>
              <a:ext uri="{FF2B5EF4-FFF2-40B4-BE49-F238E27FC236}">
                <a16:creationId xmlns:a16="http://schemas.microsoft.com/office/drawing/2014/main" id="{D81E6490-65EB-BBB3-0443-9FF147B338B0}"/>
              </a:ext>
            </a:extLst>
          </p:cNvPr>
          <p:cNvGrpSpPr/>
          <p:nvPr/>
        </p:nvGrpSpPr>
        <p:grpSpPr>
          <a:xfrm>
            <a:off x="933322" y="4167319"/>
            <a:ext cx="2110489" cy="668726"/>
            <a:chOff x="933322" y="4167319"/>
            <a:chExt cx="2110489" cy="668726"/>
          </a:xfrm>
        </p:grpSpPr>
        <p:pic>
          <p:nvPicPr>
            <p:cNvPr id="21" name="Picture 2" descr="Azure has a new logo, but where do you download it? Here!">
              <a:extLst>
                <a:ext uri="{FF2B5EF4-FFF2-40B4-BE49-F238E27FC236}">
                  <a16:creationId xmlns:a16="http://schemas.microsoft.com/office/drawing/2014/main" id="{3C8442B7-FCD4-50EF-8042-0933A82A1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5931" y="4224917"/>
              <a:ext cx="553530" cy="55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Image result for GitHub logo">
              <a:extLst>
                <a:ext uri="{FF2B5EF4-FFF2-40B4-BE49-F238E27FC236}">
                  <a16:creationId xmlns:a16="http://schemas.microsoft.com/office/drawing/2014/main" id="{29CF23A9-8102-CD17-F4D4-5C6BE7195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3344" y="4235114"/>
              <a:ext cx="740467" cy="533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" descr="Hugging Face status">
              <a:extLst>
                <a:ext uri="{FF2B5EF4-FFF2-40B4-BE49-F238E27FC236}">
                  <a16:creationId xmlns:a16="http://schemas.microsoft.com/office/drawing/2014/main" id="{52AE8BC0-8C9E-3BCB-FB02-B93995EF40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322" y="4167319"/>
              <a:ext cx="668726" cy="668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7EA2E1-77AC-E067-1E4D-0C679F846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20" idx="3"/>
          </p:cNvCxnSpPr>
          <p:nvPr/>
        </p:nvCxnSpPr>
        <p:spPr>
          <a:xfrm flipH="1">
            <a:off x="3090895" y="4301662"/>
            <a:ext cx="1777948" cy="1"/>
          </a:xfrm>
          <a:prstGeom prst="straightConnector1">
            <a:avLst/>
          </a:prstGeom>
          <a:noFill/>
          <a:ln w="12700" cap="rnd">
            <a:solidFill>
              <a:srgbClr val="B1B3B3"/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58DE1F8-915B-DC89-7924-1AB04BA91025}"/>
              </a:ext>
            </a:extLst>
          </p:cNvPr>
          <p:cNvSpPr txBox="1"/>
          <p:nvPr/>
        </p:nvSpPr>
        <p:spPr>
          <a:xfrm>
            <a:off x="4868843" y="3916942"/>
            <a:ext cx="2025589" cy="10874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On Edge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Mobile  •  Edge</a:t>
            </a:r>
          </a:p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latin typeface="+mj-lt"/>
                <a:cs typeface="Segoe UI" pitchFamily="34" charset="0"/>
              </a:rPr>
              <a:t>(iOS, Android</a:t>
            </a:r>
            <a:r>
              <a:rPr lang="en-US" sz="1000">
                <a:latin typeface="+mj-lt"/>
                <a:cs typeface="Segoe UI" pitchFamily="34" charset="0"/>
              </a:rPr>
              <a:t>)</a:t>
            </a:r>
            <a:endParaRPr kumimoji="0" lang="en-US" sz="100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  <a:p>
            <a:pPr algn="l"/>
            <a:endParaRPr lang="en-GB" sz="2000">
              <a:latin typeface="+mj-lt"/>
            </a:endParaRPr>
          </a:p>
        </p:txBody>
      </p:sp>
      <p:grpSp>
        <p:nvGrpSpPr>
          <p:cNvPr id="32" name="Group 31" descr="Logos of Nvidia, android, iOS">
            <a:extLst>
              <a:ext uri="{FF2B5EF4-FFF2-40B4-BE49-F238E27FC236}">
                <a16:creationId xmlns:a16="http://schemas.microsoft.com/office/drawing/2014/main" id="{B5935B21-3B8F-8857-9CC7-50836246572F}"/>
              </a:ext>
            </a:extLst>
          </p:cNvPr>
          <p:cNvGrpSpPr/>
          <p:nvPr/>
        </p:nvGrpSpPr>
        <p:grpSpPr>
          <a:xfrm>
            <a:off x="4518409" y="4792089"/>
            <a:ext cx="2528197" cy="932821"/>
            <a:chOff x="4518409" y="4792089"/>
            <a:chExt cx="2528197" cy="932821"/>
          </a:xfrm>
        </p:grpSpPr>
        <p:pic>
          <p:nvPicPr>
            <p:cNvPr id="22" name="Picture 4">
              <a:extLst>
                <a:ext uri="{FF2B5EF4-FFF2-40B4-BE49-F238E27FC236}">
                  <a16:creationId xmlns:a16="http://schemas.microsoft.com/office/drawing/2014/main" id="{A190AF6A-C1BD-60CD-F470-9906F78E0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8409" y="4792089"/>
              <a:ext cx="932821" cy="932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>
              <a:extLst>
                <a:ext uri="{FF2B5EF4-FFF2-40B4-BE49-F238E27FC236}">
                  <a16:creationId xmlns:a16="http://schemas.microsoft.com/office/drawing/2014/main" id="{5594D5A9-1D54-6B1A-9EAF-5DBB1FC3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2969" y="5041895"/>
              <a:ext cx="433208" cy="433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>
              <a:extLst>
                <a:ext uri="{FF2B5EF4-FFF2-40B4-BE49-F238E27FC236}">
                  <a16:creationId xmlns:a16="http://schemas.microsoft.com/office/drawing/2014/main" id="{38B11858-4FE1-6CCA-1755-45B1AF716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7916" y="5005961"/>
              <a:ext cx="758690" cy="5050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 descr="Windows copilot runtime.&#10;1. Applications + experiences&#10;2. Windows copilot library + on-device models&#10;3. AI frameworks + toolchain">
            <a:extLst>
              <a:ext uri="{FF2B5EF4-FFF2-40B4-BE49-F238E27FC236}">
                <a16:creationId xmlns:a16="http://schemas.microsoft.com/office/drawing/2014/main" id="{37359E86-A74A-45D8-E85D-313A4C53AA0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5691" y="3916942"/>
            <a:ext cx="2564874" cy="1433802"/>
          </a:xfrm>
          <a:prstGeom prst="roundRect">
            <a:avLst>
              <a:gd name="adj" fmla="val 4458"/>
            </a:avLst>
          </a:prstGeom>
          <a:ln w="12700" cap="rnd">
            <a:solidFill>
              <a:srgbClr val="D9D9D6"/>
            </a:solidFill>
            <a:headEnd type="none" w="lg" len="sm"/>
            <a:tailEnd type="none" w="lg" len="sm"/>
          </a:ln>
          <a:effectLst/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5461518-B10F-137E-20F2-63B9B96FAEA3}"/>
              </a:ext>
            </a:extLst>
          </p:cNvPr>
          <p:cNvSpPr txBox="1"/>
          <p:nvPr/>
        </p:nvSpPr>
        <p:spPr>
          <a:xfrm>
            <a:off x="8560939" y="5586458"/>
            <a:ext cx="156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>
                <a:latin typeface="+mj-lt"/>
              </a:rPr>
              <a:t>aka.ms/</a:t>
            </a:r>
            <a:r>
              <a:rPr lang="en-US" sz="1600" err="1">
                <a:latin typeface="+mj-lt"/>
              </a:rPr>
              <a:t>wcr</a:t>
            </a:r>
            <a:endParaRPr lang="en-GB" sz="1600">
              <a:latin typeface="+mj-lt"/>
            </a:endParaRPr>
          </a:p>
        </p:txBody>
      </p:sp>
      <p:grpSp>
        <p:nvGrpSpPr>
          <p:cNvPr id="34" name="Group 33" descr="logos of windows and copilot">
            <a:extLst>
              <a:ext uri="{FF2B5EF4-FFF2-40B4-BE49-F238E27FC236}">
                <a16:creationId xmlns:a16="http://schemas.microsoft.com/office/drawing/2014/main" id="{A67BAD2D-C32B-AC32-EFEB-08C654D8FEE2}"/>
              </a:ext>
            </a:extLst>
          </p:cNvPr>
          <p:cNvGrpSpPr/>
          <p:nvPr/>
        </p:nvGrpSpPr>
        <p:grpSpPr>
          <a:xfrm>
            <a:off x="9735535" y="5350745"/>
            <a:ext cx="1438757" cy="805322"/>
            <a:chOff x="9820595" y="5350745"/>
            <a:chExt cx="1438757" cy="805322"/>
          </a:xfrm>
        </p:grpSpPr>
        <p:pic>
          <p:nvPicPr>
            <p:cNvPr id="28" name="Picture 4">
              <a:extLst>
                <a:ext uri="{FF2B5EF4-FFF2-40B4-BE49-F238E27FC236}">
                  <a16:creationId xmlns:a16="http://schemas.microsoft.com/office/drawing/2014/main" id="{5B9DB43F-43E0-9C3B-46DB-C1BF96570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0595" y="5350745"/>
              <a:ext cx="1098734" cy="805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>
              <a:extLst>
                <a:ext uri="{FF2B5EF4-FFF2-40B4-BE49-F238E27FC236}">
                  <a16:creationId xmlns:a16="http://schemas.microsoft.com/office/drawing/2014/main" id="{81518345-A153-F7D2-115D-EA4F5C1FAB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9305" y="5548521"/>
              <a:ext cx="680047" cy="4002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682653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E233-E4DE-FDD8-B8DE-904E03978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Optimizing and performing ONNX runtime</a:t>
            </a:r>
            <a:endParaRPr lang="en-US" b="1" dirty="0">
              <a:solidFill>
                <a:srgbClr val="F0F0F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82562-194D-033C-06EF-8AF4D2CA2A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" y="1208989"/>
            <a:ext cx="11018520" cy="519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49988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diagram of a model quantization int4&#10;&#10;Description automatically generated">
            <a:extLst>
              <a:ext uri="{FF2B5EF4-FFF2-40B4-BE49-F238E27FC236}">
                <a16:creationId xmlns:a16="http://schemas.microsoft.com/office/drawing/2014/main" id="{ECA984E2-81CF-F2A8-4726-193BBFF5A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60" y="1692965"/>
            <a:ext cx="10492675" cy="4283765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DF40B552-1E28-2E92-8CF1-598AC45EB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937" y="604271"/>
            <a:ext cx="11018520" cy="553998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0F0F0"/>
                </a:solidFill>
              </a:rPr>
              <a:t>Running</a:t>
            </a:r>
            <a:r>
              <a:rPr lang="zh-TW" altLang="en-US" dirty="0">
                <a:solidFill>
                  <a:srgbClr val="F0F0F0"/>
                </a:solidFill>
              </a:rPr>
              <a:t> </a:t>
            </a:r>
            <a:r>
              <a:rPr lang="en-US" altLang="zh-TW" dirty="0">
                <a:solidFill>
                  <a:srgbClr val="F0F0F0"/>
                </a:solidFill>
              </a:rPr>
              <a:t>Phi-3</a:t>
            </a:r>
            <a:r>
              <a:rPr lang="zh-TW" altLang="en-US" dirty="0">
                <a:solidFill>
                  <a:srgbClr val="F0F0F0"/>
                </a:solidFill>
              </a:rPr>
              <a:t> </a:t>
            </a:r>
            <a:r>
              <a:rPr lang="en-US" altLang="zh-TW" dirty="0">
                <a:solidFill>
                  <a:srgbClr val="F0F0F0"/>
                </a:solidFill>
              </a:rPr>
              <a:t>in</a:t>
            </a:r>
            <a:r>
              <a:rPr lang="zh-TW" altLang="en-US" dirty="0">
                <a:solidFill>
                  <a:srgbClr val="F0F0F0"/>
                </a:solidFill>
              </a:rPr>
              <a:t> </a:t>
            </a:r>
            <a:r>
              <a:rPr lang="en-US" altLang="zh-TW" dirty="0">
                <a:solidFill>
                  <a:srgbClr val="F0F0F0"/>
                </a:solidFill>
              </a:rPr>
              <a:t>Any</a:t>
            </a:r>
            <a:r>
              <a:rPr lang="zh-TW" altLang="en-US" dirty="0">
                <a:solidFill>
                  <a:srgbClr val="F0F0F0"/>
                </a:solidFill>
              </a:rPr>
              <a:t> </a:t>
            </a:r>
            <a:r>
              <a:rPr lang="en-US" altLang="zh-TW" dirty="0">
                <a:solidFill>
                  <a:srgbClr val="F0F0F0"/>
                </a:solidFill>
              </a:rPr>
              <a:t>Devices</a:t>
            </a:r>
            <a:endParaRPr lang="en-US" b="1" dirty="0">
              <a:solidFill>
                <a:srgbClr val="F0F0F0"/>
              </a:solidFill>
              <a:latin typeface="Segoe UI Semibold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243537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5E57-C723-FFEE-6650-45F6BB13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5" y="3028122"/>
            <a:ext cx="11018520" cy="5539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9199211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</a:t>
            </a:r>
            <a:r>
              <a:rPr lang="zh-TW" altLang="en-US" dirty="0"/>
              <a:t> </a:t>
            </a:r>
            <a:r>
              <a:rPr lang="en-US" altLang="zh-TW" dirty="0"/>
              <a:t>Copilot</a:t>
            </a:r>
            <a:r>
              <a:rPr lang="zh-TW" altLang="en-US" dirty="0"/>
              <a:t> </a:t>
            </a:r>
            <a:r>
              <a:rPr lang="en-US" altLang="zh-TW" dirty="0"/>
              <a:t>Chat</a:t>
            </a:r>
            <a:r>
              <a:rPr lang="zh-TW" altLang="en-US" dirty="0"/>
              <a:t>  </a:t>
            </a:r>
            <a:r>
              <a:rPr lang="en-US" altLang="zh-TW" dirty="0" err="1"/>
              <a:t>Workspsace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11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76CE061-972E-6F14-E4C3-1E001399D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51721"/>
            <a:ext cx="7772400" cy="50516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86A484-C3CD-C700-6B95-5B79CF767D87}"/>
              </a:ext>
            </a:extLst>
          </p:cNvPr>
          <p:cNvSpPr txBox="1"/>
          <p:nvPr/>
        </p:nvSpPr>
        <p:spPr>
          <a:xfrm>
            <a:off x="3242656" y="454594"/>
            <a:ext cx="508305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How to create a project</a:t>
            </a:r>
          </a:p>
        </p:txBody>
      </p:sp>
    </p:spTree>
    <p:extLst>
      <p:ext uri="{BB962C8B-B14F-4D97-AF65-F5344CB8AC3E}">
        <p14:creationId xmlns:p14="http://schemas.microsoft.com/office/powerpoint/2010/main" val="15399918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0567" y="457200"/>
            <a:ext cx="5507489" cy="553998"/>
          </a:xfrm>
        </p:spPr>
        <p:txBody>
          <a:bodyPr/>
          <a:lstStyle/>
          <a:p>
            <a:r>
              <a:rPr lang="en-US">
                <a:cs typeface="Segoe UI"/>
              </a:rPr>
              <a:t>Hack Together: RAG Hack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F6033-6267-BF90-C61D-8DBA78E5889B}"/>
              </a:ext>
            </a:extLst>
          </p:cNvPr>
          <p:cNvSpPr txBox="1"/>
          <p:nvPr/>
        </p:nvSpPr>
        <p:spPr>
          <a:xfrm>
            <a:off x="630272" y="1332720"/>
            <a:ext cx="32618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Week 1: September 3 - 8</a:t>
            </a: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2EB43-CC5F-8C68-D361-3C049F90E2C3}"/>
              </a:ext>
            </a:extLst>
          </p:cNvPr>
          <p:cNvSpPr txBox="1"/>
          <p:nvPr/>
        </p:nvSpPr>
        <p:spPr>
          <a:xfrm>
            <a:off x="537156" y="3888253"/>
            <a:ext cx="32618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Week 2: September 9 - 14</a:t>
            </a: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BD1E3-CBBD-85FE-D11A-9BCB91751AF7}"/>
              </a:ext>
            </a:extLst>
          </p:cNvPr>
          <p:cNvSpPr/>
          <p:nvPr/>
        </p:nvSpPr>
        <p:spPr bwMode="auto">
          <a:xfrm>
            <a:off x="2172391" y="1712059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651CB7-A65E-3B4D-043C-29AFF22B94E3}"/>
              </a:ext>
            </a:extLst>
          </p:cNvPr>
          <p:cNvSpPr/>
          <p:nvPr/>
        </p:nvSpPr>
        <p:spPr bwMode="auto">
          <a:xfrm>
            <a:off x="3707956" y="1712059"/>
            <a:ext cx="1627790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81E47-2844-B99A-7771-0FB2C1E15839}"/>
              </a:ext>
            </a:extLst>
          </p:cNvPr>
          <p:cNvSpPr/>
          <p:nvPr/>
        </p:nvSpPr>
        <p:spPr bwMode="auto">
          <a:xfrm>
            <a:off x="5334629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C944C8-C609-7795-2DBB-328F3F0546B1}"/>
              </a:ext>
            </a:extLst>
          </p:cNvPr>
          <p:cNvSpPr/>
          <p:nvPr/>
        </p:nvSpPr>
        <p:spPr bwMode="auto">
          <a:xfrm>
            <a:off x="6919889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4F135-4E22-22DE-42FD-86548D088EAD}"/>
              </a:ext>
            </a:extLst>
          </p:cNvPr>
          <p:cNvSpPr/>
          <p:nvPr/>
        </p:nvSpPr>
        <p:spPr bwMode="auto">
          <a:xfrm>
            <a:off x="8505150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B5D37-6823-16F1-9CEB-3C666F65A8AE}"/>
              </a:ext>
            </a:extLst>
          </p:cNvPr>
          <p:cNvSpPr/>
          <p:nvPr/>
        </p:nvSpPr>
        <p:spPr bwMode="auto">
          <a:xfrm>
            <a:off x="10082127" y="1712059"/>
            <a:ext cx="151183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242D-01D6-8454-5B70-3DB9FA6C34ED}"/>
              </a:ext>
            </a:extLst>
          </p:cNvPr>
          <p:cNvSpPr txBox="1"/>
          <p:nvPr/>
        </p:nvSpPr>
        <p:spPr>
          <a:xfrm>
            <a:off x="2219739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3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47B20-FB28-0AC5-F322-FC8393826342}"/>
              </a:ext>
            </a:extLst>
          </p:cNvPr>
          <p:cNvSpPr txBox="1"/>
          <p:nvPr/>
        </p:nvSpPr>
        <p:spPr>
          <a:xfrm>
            <a:off x="3801717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08D6C-639F-D781-1AEE-3A2A0F55C650}"/>
              </a:ext>
            </a:extLst>
          </p:cNvPr>
          <p:cNvSpPr txBox="1"/>
          <p:nvPr/>
        </p:nvSpPr>
        <p:spPr>
          <a:xfrm>
            <a:off x="5375412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530AE-E561-87D6-F469-187B97A121C2}"/>
              </a:ext>
            </a:extLst>
          </p:cNvPr>
          <p:cNvSpPr txBox="1"/>
          <p:nvPr/>
        </p:nvSpPr>
        <p:spPr>
          <a:xfrm>
            <a:off x="6957390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B5A51-3AA2-0D6F-9DBF-623F3B92BB02}"/>
              </a:ext>
            </a:extLst>
          </p:cNvPr>
          <p:cNvSpPr txBox="1"/>
          <p:nvPr/>
        </p:nvSpPr>
        <p:spPr>
          <a:xfrm>
            <a:off x="8555933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7F0B7-DFF7-3279-76C5-66C77542ECA8}"/>
              </a:ext>
            </a:extLst>
          </p:cNvPr>
          <p:cNvSpPr txBox="1"/>
          <p:nvPr/>
        </p:nvSpPr>
        <p:spPr>
          <a:xfrm>
            <a:off x="10129628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F01A00-9231-7F10-9B12-812DA6028059}"/>
              </a:ext>
            </a:extLst>
          </p:cNvPr>
          <p:cNvSpPr txBox="1"/>
          <p:nvPr/>
        </p:nvSpPr>
        <p:spPr>
          <a:xfrm>
            <a:off x="2935356" y="1767509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TUESDAY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EA056-2F22-1628-953E-372399B7331D}"/>
              </a:ext>
            </a:extLst>
          </p:cNvPr>
          <p:cNvSpPr txBox="1"/>
          <p:nvPr/>
        </p:nvSpPr>
        <p:spPr>
          <a:xfrm>
            <a:off x="4210878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WEDNESDAY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26EA6-2FED-C261-830D-9F7EBB27117A}"/>
              </a:ext>
            </a:extLst>
          </p:cNvPr>
          <p:cNvSpPr txBox="1"/>
          <p:nvPr/>
        </p:nvSpPr>
        <p:spPr>
          <a:xfrm>
            <a:off x="5817704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THURSDAY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98EF25-5F9F-2786-FFCF-E2D9E48BBE4D}"/>
              </a:ext>
            </a:extLst>
          </p:cNvPr>
          <p:cNvSpPr txBox="1"/>
          <p:nvPr/>
        </p:nvSpPr>
        <p:spPr>
          <a:xfrm>
            <a:off x="7366552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FRIDAY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69B8C-3651-6DAB-30F6-04E44FCE4347}"/>
              </a:ext>
            </a:extLst>
          </p:cNvPr>
          <p:cNvSpPr txBox="1"/>
          <p:nvPr/>
        </p:nvSpPr>
        <p:spPr>
          <a:xfrm>
            <a:off x="8965095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SATURDAY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C9E2EB-A200-4477-FA3E-2660AA560FA6}"/>
              </a:ext>
            </a:extLst>
          </p:cNvPr>
          <p:cNvSpPr txBox="1"/>
          <p:nvPr/>
        </p:nvSpPr>
        <p:spPr>
          <a:xfrm>
            <a:off x="10538791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SUNDAY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9B3887-25AC-840B-2C9F-8C7A219866F2}"/>
              </a:ext>
            </a:extLst>
          </p:cNvPr>
          <p:cNvSpPr txBox="1"/>
          <p:nvPr/>
        </p:nvSpPr>
        <p:spPr>
          <a:xfrm>
            <a:off x="2236304" y="2095500"/>
            <a:ext cx="1421849" cy="13336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RAG 101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.NET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Azure AI Studio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Python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7C846-3149-D146-B450-B60555BA0BE6}"/>
              </a:ext>
            </a:extLst>
          </p:cNvPr>
          <p:cNvSpPr txBox="1"/>
          <p:nvPr/>
        </p:nvSpPr>
        <p:spPr>
          <a:xfrm>
            <a:off x="3809999" y="2103783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Langchain4J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LangchainJS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FC59F9-44DD-BFC5-F05D-3BF2DCC102D5}"/>
              </a:ext>
            </a:extLst>
          </p:cNvPr>
          <p:cNvSpPr txBox="1"/>
          <p:nvPr/>
        </p:nvSpPr>
        <p:spPr>
          <a:xfrm>
            <a:off x="5458238" y="2103783"/>
            <a:ext cx="1421849" cy="1688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Responsible AI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MongoDB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Azure AI Search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PostgreSQL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Azure 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97E7B4-C3AD-F3A5-F083-A21709446D87}"/>
              </a:ext>
            </a:extLst>
          </p:cNvPr>
          <p:cNvSpPr txBox="1"/>
          <p:nvPr/>
        </p:nvSpPr>
        <p:spPr>
          <a:xfrm>
            <a:off x="6998803" y="2145196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GraphRAG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Multi-channels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EBC5E9-5716-728A-AFD4-6B612E96D60A}"/>
              </a:ext>
            </a:extLst>
          </p:cNvPr>
          <p:cNvSpPr txBox="1"/>
          <p:nvPr/>
        </p:nvSpPr>
        <p:spPr>
          <a:xfrm>
            <a:off x="8655324" y="214519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E82BC-0AE9-1C98-C6CE-37883DA5E794}"/>
              </a:ext>
            </a:extLst>
          </p:cNvPr>
          <p:cNvSpPr txBox="1"/>
          <p:nvPr/>
        </p:nvSpPr>
        <p:spPr>
          <a:xfrm>
            <a:off x="10229019" y="2145195"/>
            <a:ext cx="1421849" cy="1041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7D621C-B4A2-9C2C-6EFC-94C015C24CDB}"/>
              </a:ext>
            </a:extLst>
          </p:cNvPr>
          <p:cNvSpPr/>
          <p:nvPr/>
        </p:nvSpPr>
        <p:spPr bwMode="auto">
          <a:xfrm>
            <a:off x="2188956" y="4254819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6AF608-2C44-037C-B258-182FA45D25DB}"/>
              </a:ext>
            </a:extLst>
          </p:cNvPr>
          <p:cNvSpPr/>
          <p:nvPr/>
        </p:nvSpPr>
        <p:spPr bwMode="auto">
          <a:xfrm>
            <a:off x="3724521" y="4254819"/>
            <a:ext cx="1627790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1D203D-C399-3DD8-C984-1CED7803CF8A}"/>
              </a:ext>
            </a:extLst>
          </p:cNvPr>
          <p:cNvSpPr/>
          <p:nvPr/>
        </p:nvSpPr>
        <p:spPr bwMode="auto">
          <a:xfrm>
            <a:off x="5351194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287354-F682-7EB4-168D-170D4861A971}"/>
              </a:ext>
            </a:extLst>
          </p:cNvPr>
          <p:cNvSpPr/>
          <p:nvPr/>
        </p:nvSpPr>
        <p:spPr bwMode="auto">
          <a:xfrm>
            <a:off x="6936454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FFF31F-785E-F687-B143-7FE895B29853}"/>
              </a:ext>
            </a:extLst>
          </p:cNvPr>
          <p:cNvSpPr/>
          <p:nvPr/>
        </p:nvSpPr>
        <p:spPr bwMode="auto">
          <a:xfrm>
            <a:off x="8521715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5C724D-C630-510C-D700-776FFE3ED374}"/>
              </a:ext>
            </a:extLst>
          </p:cNvPr>
          <p:cNvSpPr/>
          <p:nvPr/>
        </p:nvSpPr>
        <p:spPr bwMode="auto">
          <a:xfrm>
            <a:off x="10098692" y="4254819"/>
            <a:ext cx="151183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97CCE8-88EA-CE97-E2C5-22BC0BBF61FA}"/>
              </a:ext>
            </a:extLst>
          </p:cNvPr>
          <p:cNvSpPr txBox="1"/>
          <p:nvPr/>
        </p:nvSpPr>
        <p:spPr>
          <a:xfrm>
            <a:off x="2236304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10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C7C703-4FBF-C945-ADAF-51E008B430ED}"/>
              </a:ext>
            </a:extLst>
          </p:cNvPr>
          <p:cNvSpPr txBox="1"/>
          <p:nvPr/>
        </p:nvSpPr>
        <p:spPr>
          <a:xfrm>
            <a:off x="3818282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84E73-3774-4DEB-E025-52BC4475A3B7}"/>
              </a:ext>
            </a:extLst>
          </p:cNvPr>
          <p:cNvSpPr txBox="1"/>
          <p:nvPr/>
        </p:nvSpPr>
        <p:spPr>
          <a:xfrm>
            <a:off x="5391977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3E90D3-ADA5-0476-CC67-4F2346E9E3F8}"/>
              </a:ext>
            </a:extLst>
          </p:cNvPr>
          <p:cNvSpPr txBox="1"/>
          <p:nvPr/>
        </p:nvSpPr>
        <p:spPr>
          <a:xfrm>
            <a:off x="6973955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189556-A971-CDE1-0B5C-CCC5EA438A77}"/>
              </a:ext>
            </a:extLst>
          </p:cNvPr>
          <p:cNvSpPr txBox="1"/>
          <p:nvPr/>
        </p:nvSpPr>
        <p:spPr>
          <a:xfrm>
            <a:off x="8572498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BCD043-1262-BFF1-BCEE-FC2F2BC7B561}"/>
              </a:ext>
            </a:extLst>
          </p:cNvPr>
          <p:cNvSpPr txBox="1"/>
          <p:nvPr/>
        </p:nvSpPr>
        <p:spPr>
          <a:xfrm>
            <a:off x="10146193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15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19F473-4173-4F5A-EA66-DA1B80F71478}"/>
              </a:ext>
            </a:extLst>
          </p:cNvPr>
          <p:cNvSpPr txBox="1"/>
          <p:nvPr/>
        </p:nvSpPr>
        <p:spPr>
          <a:xfrm>
            <a:off x="2951921" y="4310269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TUESDAY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94F1A1-D821-9D9B-F243-0A2535143816}"/>
              </a:ext>
            </a:extLst>
          </p:cNvPr>
          <p:cNvSpPr txBox="1"/>
          <p:nvPr/>
        </p:nvSpPr>
        <p:spPr>
          <a:xfrm>
            <a:off x="4227443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WEDNESDAY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7EB1E4-7781-4E40-1519-10AB880D0FD8}"/>
              </a:ext>
            </a:extLst>
          </p:cNvPr>
          <p:cNvSpPr txBox="1"/>
          <p:nvPr/>
        </p:nvSpPr>
        <p:spPr>
          <a:xfrm>
            <a:off x="5834269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THURSDAY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188691-2F03-D9CA-137E-E4BC041FFE01}"/>
              </a:ext>
            </a:extLst>
          </p:cNvPr>
          <p:cNvSpPr txBox="1"/>
          <p:nvPr/>
        </p:nvSpPr>
        <p:spPr>
          <a:xfrm>
            <a:off x="7383117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FRIDAY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5F1FA9-A827-7B15-8FEA-C539416B846C}"/>
              </a:ext>
            </a:extLst>
          </p:cNvPr>
          <p:cNvSpPr txBox="1"/>
          <p:nvPr/>
        </p:nvSpPr>
        <p:spPr>
          <a:xfrm>
            <a:off x="8981660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SATURDAY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DB6718-5FF5-2850-D9A9-6006B4869606}"/>
              </a:ext>
            </a:extLst>
          </p:cNvPr>
          <p:cNvSpPr txBox="1"/>
          <p:nvPr/>
        </p:nvSpPr>
        <p:spPr>
          <a:xfrm>
            <a:off x="10555356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SUNDAY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F80572-6406-6BAB-5770-4DB4B9509075}"/>
              </a:ext>
            </a:extLst>
          </p:cNvPr>
          <p:cNvSpPr txBox="1"/>
          <p:nvPr/>
        </p:nvSpPr>
        <p:spPr>
          <a:xfrm>
            <a:off x="2236304" y="4638260"/>
            <a:ext cx="1421849" cy="12958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VSCode</a:t>
            </a: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 Agent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Agentic RAG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Code Interpreter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F7BACB-56FF-D5BC-59E3-F5D92B99675E}"/>
              </a:ext>
            </a:extLst>
          </p:cNvPr>
          <p:cNvSpPr txBox="1"/>
          <p:nvPr/>
        </p:nvSpPr>
        <p:spPr>
          <a:xfrm>
            <a:off x="3768586" y="4629978"/>
            <a:ext cx="1587500" cy="1249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AI Studio Advanced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AutoGen</a:t>
            </a:r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Data Access Control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Fine Tuning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C6FB32-346C-BB39-7B94-E419689762AB}"/>
              </a:ext>
            </a:extLst>
          </p:cNvPr>
          <p:cNvSpPr txBox="1"/>
          <p:nvPr/>
        </p:nvSpPr>
        <p:spPr>
          <a:xfrm>
            <a:off x="5474803" y="4646543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Model catalog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Evaluations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E7848B-B47B-57D0-1302-5AB8B4D8A1A3}"/>
              </a:ext>
            </a:extLst>
          </p:cNvPr>
          <p:cNvSpPr txBox="1"/>
          <p:nvPr/>
        </p:nvSpPr>
        <p:spPr>
          <a:xfrm>
            <a:off x="8671889" y="468795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9568A0-075A-54DB-193F-4F2A368B554E}"/>
              </a:ext>
            </a:extLst>
          </p:cNvPr>
          <p:cNvSpPr txBox="1"/>
          <p:nvPr/>
        </p:nvSpPr>
        <p:spPr>
          <a:xfrm>
            <a:off x="10245584" y="4687955"/>
            <a:ext cx="1421849" cy="1041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09DE80-DB23-0A44-43A3-96ED173F4E0E}"/>
              </a:ext>
            </a:extLst>
          </p:cNvPr>
          <p:cNvSpPr/>
          <p:nvPr/>
        </p:nvSpPr>
        <p:spPr bwMode="auto">
          <a:xfrm>
            <a:off x="582130" y="4263101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97D0D3-1828-B03C-E45D-28F811A214F1}"/>
              </a:ext>
            </a:extLst>
          </p:cNvPr>
          <p:cNvSpPr txBox="1"/>
          <p:nvPr/>
        </p:nvSpPr>
        <p:spPr>
          <a:xfrm>
            <a:off x="629478" y="4260020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9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0C6885-AA86-1D24-3098-15C36B3F93FF}"/>
              </a:ext>
            </a:extLst>
          </p:cNvPr>
          <p:cNvSpPr txBox="1"/>
          <p:nvPr/>
        </p:nvSpPr>
        <p:spPr>
          <a:xfrm>
            <a:off x="1394791" y="4318551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F54ACD-CB72-761E-8973-E3560ED7A5ED}"/>
              </a:ext>
            </a:extLst>
          </p:cNvPr>
          <p:cNvSpPr txBox="1"/>
          <p:nvPr/>
        </p:nvSpPr>
        <p:spPr>
          <a:xfrm>
            <a:off x="629478" y="4638260"/>
            <a:ext cx="1537805" cy="1301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Semantic Kernel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Spring AI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Vision models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Internationalization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2D38E6-4547-1E1B-92D1-9EBBD19DBFD6}"/>
              </a:ext>
            </a:extLst>
          </p:cNvPr>
          <p:cNvSpPr txBox="1"/>
          <p:nvPr/>
        </p:nvSpPr>
        <p:spPr>
          <a:xfrm>
            <a:off x="7015367" y="468795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Hack!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B15E6AF-92F3-C1F1-710B-F377667D8317}"/>
              </a:ext>
            </a:extLst>
          </p:cNvPr>
          <p:cNvSpPr/>
          <p:nvPr/>
        </p:nvSpPr>
        <p:spPr bwMode="auto">
          <a:xfrm>
            <a:off x="379344" y="6069495"/>
            <a:ext cx="11383617" cy="790161"/>
          </a:xfrm>
          <a:prstGeom prst="rect">
            <a:avLst/>
          </a:prstGeom>
          <a:solidFill>
            <a:srgbClr val="0A0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/>
              </a:rPr>
              <a:t> Submissions due September 16, 11:59 PM PT!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221372-8BD8-CC97-9955-ADBD28B3B58F}"/>
              </a:ext>
            </a:extLst>
          </p:cNvPr>
          <p:cNvSpPr/>
          <p:nvPr/>
        </p:nvSpPr>
        <p:spPr bwMode="auto">
          <a:xfrm>
            <a:off x="565564" y="1712057"/>
            <a:ext cx="1611225" cy="2075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5C7E25-E860-962F-5B81-1D97A41B6FD8}"/>
              </a:ext>
            </a:extLst>
          </p:cNvPr>
          <p:cNvSpPr txBox="1"/>
          <p:nvPr/>
        </p:nvSpPr>
        <p:spPr>
          <a:xfrm>
            <a:off x="612912" y="1708976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+mn-ea"/>
                <a:cs typeface="Segoe UI"/>
              </a:rPr>
              <a:t>9 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B9A1E0-4EA6-47B6-0E20-CE816CFAC17F}"/>
              </a:ext>
            </a:extLst>
          </p:cNvPr>
          <p:cNvSpPr txBox="1"/>
          <p:nvPr/>
        </p:nvSpPr>
        <p:spPr>
          <a:xfrm>
            <a:off x="1378225" y="1767507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MONDAY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F570DF-63C8-1873-C6A4-66D42483AF09}"/>
              </a:ext>
            </a:extLst>
          </p:cNvPr>
          <p:cNvSpPr txBox="1"/>
          <p:nvPr/>
        </p:nvSpPr>
        <p:spPr>
          <a:xfrm>
            <a:off x="8253828" y="622115"/>
            <a:ext cx="33518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aka.ms/RAGhack</a:t>
            </a:r>
            <a:endParaRPr kumimoji="0" lang="en-US" sz="3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29503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E9898E9-64B3-4654-1CB9-FDBE85EFE8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39" y="1233035"/>
            <a:ext cx="8554278" cy="5333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6D3C9A-2642-4AA1-3471-CC94E2854F3C}"/>
              </a:ext>
            </a:extLst>
          </p:cNvPr>
          <p:cNvSpPr txBox="1"/>
          <p:nvPr/>
        </p:nvSpPr>
        <p:spPr>
          <a:xfrm>
            <a:off x="3868411" y="388333"/>
            <a:ext cx="373390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Chat</a:t>
            </a:r>
            <a:r>
              <a:rPr lang="zh-CN" alt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with</a:t>
            </a:r>
            <a:r>
              <a:rPr lang="zh-CN" alt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Project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14958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73AF07-E432-9551-8A0F-A33B28187528}"/>
              </a:ext>
            </a:extLst>
          </p:cNvPr>
          <p:cNvSpPr txBox="1"/>
          <p:nvPr/>
        </p:nvSpPr>
        <p:spPr>
          <a:xfrm>
            <a:off x="664096" y="414838"/>
            <a:ext cx="471443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Git</a:t>
            </a:r>
            <a:r>
              <a:rPr lang="en-US" altLang="zh-TW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Hub</a:t>
            </a:r>
            <a:r>
              <a:rPr lang="zh-TW" alt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Copilot</a:t>
            </a:r>
            <a:r>
              <a:rPr lang="zh-TW" alt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TW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Agent</a:t>
            </a:r>
            <a:endParaRPr lang="en-US" sz="3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6" descr="Video that shows using the Chat view to find VS Code features such as the 'auto save' setting.">
            <a:extLst>
              <a:ext uri="{FF2B5EF4-FFF2-40B4-BE49-F238E27FC236}">
                <a16:creationId xmlns:a16="http://schemas.microsoft.com/office/drawing/2014/main" id="{023ACCE8-E786-4B64-0FC5-EB0C6B1A3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278" y="1355836"/>
            <a:ext cx="8139722" cy="508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B4A2A1-8DE0-1A8C-78EA-AECB52FB01FE}"/>
              </a:ext>
            </a:extLst>
          </p:cNvPr>
          <p:cNvSpPr txBox="1"/>
          <p:nvPr/>
        </p:nvSpPr>
        <p:spPr>
          <a:xfrm>
            <a:off x="9462052" y="2514504"/>
            <a:ext cx="681161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kern="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@terminal</a:t>
            </a:r>
            <a:br>
              <a:rPr lang="en-US" altLang="zh-CN" sz="2800" kern="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zh-CN" sz="2800" kern="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</a:t>
            </a:r>
            <a:r>
              <a:rPr lang="en-US" altLang="zh-CN" sz="2800" kern="0" dirty="0" err="1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vscode</a:t>
            </a:r>
            <a:br>
              <a:rPr lang="en-US" altLang="zh-CN" sz="2800" kern="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altLang="zh-CN" sz="2800" kern="0" dirty="0">
                <a:solidFill>
                  <a:srgbClr val="0070C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@workspace</a:t>
            </a:r>
          </a:p>
        </p:txBody>
      </p:sp>
    </p:spTree>
    <p:extLst>
      <p:ext uri="{BB962C8B-B14F-4D97-AF65-F5344CB8AC3E}">
        <p14:creationId xmlns:p14="http://schemas.microsoft.com/office/powerpoint/2010/main" val="163156562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28A3A2-A5E5-9DD4-637E-AE6EBFEC4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74" y="1188729"/>
            <a:ext cx="3948243" cy="5132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940892-6EC5-AF88-0E98-7416B54EC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777" y="1188729"/>
            <a:ext cx="5225281" cy="5396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FFED7-1049-7469-5964-71BB0B53BF74}"/>
              </a:ext>
            </a:extLst>
          </p:cNvPr>
          <p:cNvSpPr txBox="1"/>
          <p:nvPr/>
        </p:nvSpPr>
        <p:spPr>
          <a:xfrm>
            <a:off x="544826" y="259555"/>
            <a:ext cx="13769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 b="1" dirty="0">
                <a:latin typeface="Segoe UI" panose="020B0502040204020203" pitchFamily="34" charset="0"/>
                <a:cs typeface="Segoe UI" panose="020B05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89367225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</a:t>
            </a:r>
            <a:r>
              <a:rPr lang="zh-TW" altLang="en-US" dirty="0"/>
              <a:t> </a:t>
            </a:r>
            <a:r>
              <a:rPr lang="en-US" dirty="0"/>
              <a:t>GitHub</a:t>
            </a:r>
            <a:r>
              <a:rPr lang="zh-TW" altLang="en-US" dirty="0"/>
              <a:t> </a:t>
            </a:r>
            <a:r>
              <a:rPr lang="en-US" altLang="zh-TW" dirty="0"/>
              <a:t>Copilot</a:t>
            </a:r>
            <a:r>
              <a:rPr lang="zh-TW" altLang="en-US" dirty="0"/>
              <a:t> </a:t>
            </a:r>
            <a:r>
              <a:rPr lang="en-US" altLang="zh-TW" dirty="0"/>
              <a:t>Chat</a:t>
            </a:r>
            <a:r>
              <a:rPr lang="zh-TW" altLang="en-US" dirty="0"/>
              <a:t>  </a:t>
            </a:r>
            <a:r>
              <a:rPr lang="en-US" altLang="zh-TW" dirty="0"/>
              <a:t>Agent</a:t>
            </a:r>
            <a:r>
              <a:rPr lang="zh-TW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00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B9759-A754-F2F6-B611-21C61FEF5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929" y="548525"/>
            <a:ext cx="11125513" cy="1107996"/>
          </a:xfrm>
        </p:spPr>
        <p:txBody>
          <a:bodyPr/>
          <a:lstStyle/>
          <a:p>
            <a:r>
              <a:rPr lang="en-US" altLang="zh-CN" sz="3600" b="1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502040204020203" pitchFamily="34" charset="0"/>
              </a:rPr>
              <a:t>Enterprises need their own development tools</a:t>
            </a:r>
            <a:endParaRPr lang="en-CN" sz="3600" b="1" dirty="0">
              <a:solidFill>
                <a:srgbClr val="F0F0F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 Semibold" panose="020B0502040204020203" pitchFamily="34" charset="0"/>
            </a:endParaRPr>
          </a:p>
        </p:txBody>
      </p:sp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01E811BF-782B-FB06-E5D5-4822C931F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939" y="1656521"/>
            <a:ext cx="8208122" cy="4554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00608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C6ABB43-9D65-022E-F87F-E59B3FAE13A9}"/>
              </a:ext>
            </a:extLst>
          </p:cNvPr>
          <p:cNvSpPr txBox="1">
            <a:spLocks/>
          </p:cNvSpPr>
          <p:nvPr/>
        </p:nvSpPr>
        <p:spPr>
          <a:xfrm>
            <a:off x="2812529" y="673972"/>
            <a:ext cx="9906000" cy="1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sz="58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kern="0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502040204020203" pitchFamily="34" charset="0"/>
              </a:rPr>
              <a:t>Fine</a:t>
            </a:r>
            <a:r>
              <a:rPr lang="en-US" altLang="zh-TW" sz="3600" kern="0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502040204020203" pitchFamily="34" charset="0"/>
              </a:rPr>
              <a:t>-tuning</a:t>
            </a:r>
            <a:r>
              <a:rPr lang="zh-TW" altLang="en-US" sz="3600" kern="0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502040204020203" pitchFamily="34" charset="0"/>
              </a:rPr>
              <a:t> </a:t>
            </a:r>
            <a:r>
              <a:rPr lang="zh-CN" altLang="en-US" sz="3600" kern="0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502040204020203" pitchFamily="34" charset="0"/>
              </a:rPr>
              <a:t> </a:t>
            </a:r>
            <a:r>
              <a:rPr lang="en-US" altLang="zh-CN" sz="3600" kern="0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502040204020203" pitchFamily="34" charset="0"/>
              </a:rPr>
              <a:t>Code</a:t>
            </a:r>
            <a:r>
              <a:rPr lang="zh-TW" altLang="en-US" sz="3600" kern="0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502040204020203" pitchFamily="34" charset="0"/>
              </a:rPr>
              <a:t> </a:t>
            </a:r>
            <a:r>
              <a:rPr lang="en-US" altLang="zh-TW" sz="3600" kern="0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502040204020203" pitchFamily="34" charset="0"/>
              </a:rPr>
              <a:t>LLMs/SLMs</a:t>
            </a:r>
            <a:endParaRPr lang="en-CN" sz="3600" kern="0" dirty="0">
              <a:solidFill>
                <a:srgbClr val="F0F0F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 Semibold" panose="020B0502040204020203" pitchFamily="34" charset="0"/>
            </a:endParaRPr>
          </a:p>
        </p:txBody>
      </p:sp>
      <p:pic>
        <p:nvPicPr>
          <p:cNvPr id="5" name="Picture 2" descr="code llama">
            <a:extLst>
              <a:ext uri="{FF2B5EF4-FFF2-40B4-BE49-F238E27FC236}">
                <a16:creationId xmlns:a16="http://schemas.microsoft.com/office/drawing/2014/main" id="{03D7DC74-74A3-ECFC-7EC6-5E3CB0071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460" y="2440441"/>
            <a:ext cx="4028970" cy="2775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08922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78C9E78-EE86-66EE-1884-F0BA62F28E1B}"/>
              </a:ext>
            </a:extLst>
          </p:cNvPr>
          <p:cNvSpPr txBox="1">
            <a:spLocks/>
          </p:cNvSpPr>
          <p:nvPr/>
        </p:nvSpPr>
        <p:spPr>
          <a:xfrm>
            <a:off x="1469041" y="302459"/>
            <a:ext cx="10927354" cy="1382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sz="58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altLang="zh-CN" sz="3600" kern="0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502040204020203" pitchFamily="34" charset="0"/>
              </a:rPr>
              <a:t>The Importance of a Unified Experience</a:t>
            </a:r>
            <a:endParaRPr lang="en-CN" sz="3600" kern="0" dirty="0">
              <a:solidFill>
                <a:srgbClr val="F0F0F0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 Semibold" panose="020B0502040204020203" pitchFamily="34" charset="0"/>
            </a:endParaRPr>
          </a:p>
        </p:txBody>
      </p:sp>
      <p:pic>
        <p:nvPicPr>
          <p:cNvPr id="5" name="Picture 4" descr="A cartoon of a raccoon sitting in a pool&#10;&#10;Description automatically generated">
            <a:extLst>
              <a:ext uri="{FF2B5EF4-FFF2-40B4-BE49-F238E27FC236}">
                <a16:creationId xmlns:a16="http://schemas.microsoft.com/office/drawing/2014/main" id="{81787F5B-EEF7-9B58-7816-1EC31D71E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582" y="1852685"/>
            <a:ext cx="4184374" cy="41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45381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icrosoft Fabric">
            <a:hlinkClick r:id="" action="ppaction://media"/>
            <a:extLst>
              <a:ext uri="{FF2B5EF4-FFF2-40B4-BE49-F238E27FC236}">
                <a16:creationId xmlns:a16="http://schemas.microsoft.com/office/drawing/2014/main" id="{F62F7957-55DD-DAF5-878D-19203D9611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599" y="0"/>
            <a:ext cx="10972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470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>
            <a:extLst>
              <a:ext uri="{FF2B5EF4-FFF2-40B4-BE49-F238E27FC236}">
                <a16:creationId xmlns:a16="http://schemas.microsoft.com/office/drawing/2014/main" id="{8D53B1E3-4E7E-F487-8C11-0395B9552920}"/>
              </a:ext>
            </a:extLst>
          </p:cNvPr>
          <p:cNvSpPr txBox="1">
            <a:spLocks/>
          </p:cNvSpPr>
          <p:nvPr/>
        </p:nvSpPr>
        <p:spPr>
          <a:xfrm>
            <a:off x="362814" y="253025"/>
            <a:ext cx="10515600" cy="82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sz="58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44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Samples 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–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 </a:t>
            </a:r>
            <a:r>
              <a:rPr kumimoji="0" lang="en-US" altLang="zh-CN" sz="3200" b="1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VSCode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 Ext + GitHub Model</a:t>
            </a:r>
            <a:endParaRPr kumimoji="0" lang="zh-TW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05323E-D674-2D75-3FB7-5F7F0733DADA}"/>
              </a:ext>
            </a:extLst>
          </p:cNvPr>
          <p:cNvSpPr txBox="1"/>
          <p:nvPr/>
        </p:nvSpPr>
        <p:spPr>
          <a:xfrm>
            <a:off x="362814" y="1059193"/>
            <a:ext cx="75690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0F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https://code.visualstudio.com/api/extension-guides/chat</a:t>
            </a:r>
            <a:endParaRPr lang="en-US" sz="2000" dirty="0">
              <a:solidFill>
                <a:srgbClr val="F0F0F0"/>
              </a:solidFill>
            </a:endParaRPr>
          </a:p>
        </p:txBody>
      </p:sp>
      <p:pic>
        <p:nvPicPr>
          <p:cNvPr id="7" name="Picture 2" descr="Diagram showing how extension can contribute to chat">
            <a:extLst>
              <a:ext uri="{FF2B5EF4-FFF2-40B4-BE49-F238E27FC236}">
                <a16:creationId xmlns:a16="http://schemas.microsoft.com/office/drawing/2014/main" id="{14333725-C3FC-6F71-C948-F28538FC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47" y="1640620"/>
            <a:ext cx="8182776" cy="510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782958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51FB57D-A131-202F-29E7-E0044C660DB3}"/>
              </a:ext>
            </a:extLst>
          </p:cNvPr>
          <p:cNvSpPr txBox="1">
            <a:spLocks/>
          </p:cNvSpPr>
          <p:nvPr/>
        </p:nvSpPr>
        <p:spPr>
          <a:xfrm>
            <a:off x="362814" y="253025"/>
            <a:ext cx="10515600" cy="82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sz="58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44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Models</a:t>
            </a:r>
            <a:r>
              <a:rPr kumimoji="0" lang="zh-TW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 </a:t>
            </a: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–</a:t>
            </a:r>
            <a:r>
              <a:rPr kumimoji="0" lang="zh-TW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 </a:t>
            </a: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GitHub</a:t>
            </a:r>
            <a:r>
              <a:rPr kumimoji="0" lang="zh-TW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 </a:t>
            </a: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Models</a:t>
            </a:r>
            <a:endParaRPr kumimoji="0" lang="zh-TW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3AB7DB1-EDE3-8DC6-7E87-0C4A02D32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843" y="1317358"/>
            <a:ext cx="9274313" cy="5287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9403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967" y="2033825"/>
            <a:ext cx="11701033" cy="1723549"/>
          </a:xfrm>
        </p:spPr>
        <p:txBody>
          <a:bodyPr/>
          <a:lstStyle/>
          <a:p>
            <a:r>
              <a:rPr lang="en-US" sz="3600" b="1" i="0" dirty="0">
                <a:solidFill>
                  <a:srgbClr val="F0F0F0"/>
                </a:solidFill>
                <a:effectLst/>
                <a:latin typeface="Segoe UI" panose="020B0502040204020203" pitchFamily="34" charset="0"/>
              </a:rPr>
              <a:t>Use Phi-3 to create a </a:t>
            </a:r>
            <a:r>
              <a:rPr lang="en-US" sz="3600" b="1" i="0" dirty="0" err="1">
                <a:solidFill>
                  <a:srgbClr val="F0F0F0"/>
                </a:solidFill>
                <a:effectLst/>
                <a:latin typeface="Segoe UI" panose="020B0502040204020203" pitchFamily="34" charset="0"/>
              </a:rPr>
              <a:t>VSCode</a:t>
            </a:r>
            <a:r>
              <a:rPr lang="en-US" sz="3600" b="1" i="0" dirty="0">
                <a:solidFill>
                  <a:srgbClr val="F0F0F0"/>
                </a:solidFill>
                <a:effectLst/>
                <a:latin typeface="Segoe UI" panose="020B0502040204020203" pitchFamily="34" charset="0"/>
              </a:rPr>
              <a:t> chat agent extension</a:t>
            </a:r>
            <a:br>
              <a:rPr lang="en-US" b="1" i="0" dirty="0">
                <a:solidFill>
                  <a:srgbClr val="171717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9469F220-09AA-B411-7469-37AEC591CA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830997"/>
          </a:xfrm>
        </p:spPr>
        <p:txBody>
          <a:bodyPr/>
          <a:lstStyle/>
          <a:p>
            <a:r>
              <a:rPr lang="en-US" dirty="0" err="1"/>
              <a:t>Kinfey</a:t>
            </a:r>
            <a:r>
              <a:rPr lang="en-US" dirty="0"/>
              <a:t> Lo</a:t>
            </a:r>
          </a:p>
          <a:p>
            <a:r>
              <a:rPr lang="en-US" dirty="0"/>
              <a:t>Senior Cloud Advocate</a:t>
            </a:r>
          </a:p>
          <a:p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kinfey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65E57-C723-FFEE-6650-45F6BB132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5" y="3028122"/>
            <a:ext cx="11018520" cy="553998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56979707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AF9AB-AF03-C1FB-8AFE-B2EFD9084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</a:t>
            </a:r>
            <a:r>
              <a:rPr lang="zh-TW" altLang="en-US" dirty="0"/>
              <a:t>  </a:t>
            </a:r>
            <a:r>
              <a:rPr lang="en-US" altLang="zh-TW" dirty="0"/>
              <a:t>Local</a:t>
            </a:r>
            <a:r>
              <a:rPr lang="zh-TW" altLang="en-US" dirty="0"/>
              <a:t> </a:t>
            </a:r>
            <a:r>
              <a:rPr lang="en-US" altLang="zh-TW" dirty="0"/>
              <a:t>Model</a:t>
            </a:r>
            <a:endParaRPr lang="en-US" dirty="0"/>
          </a:p>
        </p:txBody>
      </p:sp>
      <p:pic>
        <p:nvPicPr>
          <p:cNvPr id="3074" name="Picture 2" descr="PHI3">
            <a:extLst>
              <a:ext uri="{FF2B5EF4-FFF2-40B4-BE49-F238E27FC236}">
                <a16:creationId xmlns:a16="http://schemas.microsoft.com/office/drawing/2014/main" id="{01BFBF86-5170-ACC2-3410-EF194F2A5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836" y="1338867"/>
            <a:ext cx="7252440" cy="446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766D12-CFE7-2D8D-017B-D333456C3187}"/>
              </a:ext>
            </a:extLst>
          </p:cNvPr>
          <p:cNvSpPr txBox="1"/>
          <p:nvPr/>
        </p:nvSpPr>
        <p:spPr>
          <a:xfrm>
            <a:off x="1739347" y="6031468"/>
            <a:ext cx="11449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microsoft</a:t>
            </a:r>
            <a:r>
              <a:rPr lang="en-US" dirty="0"/>
              <a:t>/Phi-3CookBook/blob/main/md/07.Labs/</a:t>
            </a:r>
            <a:r>
              <a:rPr lang="en-US" dirty="0" err="1"/>
              <a:t>VSCode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8631892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F51FB57D-A131-202F-29E7-E0044C660DB3}"/>
              </a:ext>
            </a:extLst>
          </p:cNvPr>
          <p:cNvSpPr txBox="1">
            <a:spLocks/>
          </p:cNvSpPr>
          <p:nvPr/>
        </p:nvSpPr>
        <p:spPr>
          <a:xfrm>
            <a:off x="362814" y="253025"/>
            <a:ext cx="10515600" cy="828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Arial"/>
              <a:buNone/>
              <a:defRPr sz="5867" b="1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F6FC"/>
              </a:buClr>
              <a:buSzPts val="4400"/>
              <a:buFont typeface="Arial"/>
              <a:buNone/>
              <a:defRPr sz="5867" b="1" i="0" u="none" strike="noStrike" cap="none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B949E"/>
              </a:buClr>
              <a:buSzPts val="4400"/>
              <a:buFont typeface="Arial"/>
              <a:buNone/>
              <a:tabLst/>
              <a:defRPr/>
            </a:pPr>
            <a:r>
              <a:rPr kumimoji="0" lang="en-US" altLang="zh-TW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Arial"/>
                <a:sym typeface="Arial"/>
              </a:rPr>
              <a:t>Resources</a:t>
            </a:r>
            <a:endParaRPr kumimoji="0" lang="zh-TW" altLang="en-US" sz="3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79ED44-EE5B-E16E-BDE9-D6F004829D75}"/>
              </a:ext>
            </a:extLst>
          </p:cNvPr>
          <p:cNvSpPr txBox="1"/>
          <p:nvPr/>
        </p:nvSpPr>
        <p:spPr>
          <a:xfrm>
            <a:off x="362814" y="1696278"/>
            <a:ext cx="11481605" cy="20005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514350" indent="-514350" algn="l">
              <a:buAutoNum type="arabicPeriod"/>
            </a:pPr>
            <a:r>
              <a:rPr lang="en-US" altLang="zh-TW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Phi-3</a:t>
            </a:r>
            <a:r>
              <a:rPr lang="zh-TW" altLang="en-US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Cookbook</a:t>
            </a:r>
            <a:r>
              <a:rPr lang="zh-TW" altLang="en-US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TW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https://aka.ms/phi-3cookbook</a:t>
            </a:r>
            <a:endParaRPr lang="en-US" altLang="zh-TW" dirty="0">
              <a:solidFill>
                <a:srgbClr val="F0F0F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14350" indent="-514350" algn="l">
              <a:buAutoNum type="arabicPeriod"/>
            </a:pPr>
            <a:endParaRPr lang="en-US" altLang="zh-TW" dirty="0">
              <a:solidFill>
                <a:srgbClr val="F0F0F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14350" indent="-514350" algn="l">
              <a:buAutoNum type="arabicPeriod"/>
            </a:pPr>
            <a:r>
              <a:rPr lang="en-US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Create Your First Extension · Visual Studio Code - The Essentials (microsoft.github.io)</a:t>
            </a:r>
            <a:endParaRPr lang="en-US" dirty="0">
              <a:solidFill>
                <a:srgbClr val="F0F0F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14350" indent="-514350" algn="l">
              <a:buAutoNum type="arabicPeriod"/>
            </a:pPr>
            <a:endParaRPr lang="en-US" dirty="0">
              <a:solidFill>
                <a:srgbClr val="F0F0F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514350" indent="-514350" algn="l">
              <a:buAutoNum type="arabicPeriod"/>
            </a:pPr>
            <a:r>
              <a:rPr lang="en-US" altLang="zh-TW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 more about Visual Studio Code Chat API </a:t>
            </a:r>
            <a:r>
              <a:rPr lang="en-US" dirty="0">
                <a:solidFill>
                  <a:srgbClr val="F0F0F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https://code.visualstudio.com/api/extension-guides/chat</a:t>
            </a:r>
            <a:endParaRPr lang="en-US" dirty="0">
              <a:solidFill>
                <a:srgbClr val="F0F0F0"/>
              </a:solidFill>
            </a:endParaRPr>
          </a:p>
          <a:p>
            <a:pPr algn="l"/>
            <a:br>
              <a:rPr lang="en-US" altLang="zh-TW" sz="2000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r>
              <a:rPr lang="zh-TW" altLang="en-US" sz="2000" dirty="0">
                <a:solidFill>
                  <a:srgbClr val="F0F0F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endParaRPr lang="en-US" sz="2000" dirty="0">
              <a:solidFill>
                <a:srgbClr val="F0F0F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89389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RAGHack: Next steps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212D-5770-6337-F472-59B7DFD16C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731142" cy="4339650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Register for the hackathon @ </a:t>
            </a:r>
            <a:r>
              <a:rPr lang="en-US" sz="3000">
                <a:latin typeface="Aptos"/>
                <a:cs typeface="Segoe UI"/>
                <a:hlinkClick r:id="rId3"/>
              </a:rPr>
              <a:t>aka.ms/raghack/register</a:t>
            </a:r>
            <a:endParaRPr lang="en-US" sz="3000"/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Hack, hack, hack! Try our code samples or start from scratch!🧑🏿‍💻 👩🏻‍💻 👩🏼‍💻</a:t>
            </a:r>
            <a:endParaRPr lang="en-US"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For any questions, post in GitHub forum or attend Discord Office Hours.  🙋🏼 🙋🏾‍♀️  </a:t>
            </a:r>
            <a:endParaRPr lang="en-US"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Join more live RAG sessions!  </a:t>
            </a:r>
            <a:r>
              <a:rPr lang="en-US">
                <a:latin typeface="Segoe UI"/>
                <a:cs typeface="Segoe UI"/>
                <a:hlinkClick r:id="rId4"/>
              </a:rPr>
              <a:t>aka.ms/raghack/streams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Submit your project before September 16</a:t>
            </a:r>
            <a:r>
              <a:rPr lang="en-US" sz="2600" baseline="30000">
                <a:latin typeface="Aptos"/>
                <a:cs typeface="Segoe UI"/>
              </a:rPr>
              <a:t>th</a:t>
            </a:r>
            <a:r>
              <a:rPr lang="en-US" sz="2600">
                <a:latin typeface="Aptos"/>
                <a:cs typeface="Segoe UI"/>
              </a:rPr>
              <a:t> 11:59 PM PT to win prizes! 💵</a:t>
            </a: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2133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</a:t>
            </a:r>
            <a:r>
              <a:rPr lang="zh-TW" altLang="en-US" dirty="0"/>
              <a:t> </a:t>
            </a:r>
            <a:r>
              <a:rPr lang="en-US" altLang="zh-TW" dirty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4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2806922"/>
          </a:xfrm>
        </p:spPr>
        <p:txBody>
          <a:bodyPr/>
          <a:lstStyle/>
          <a:p>
            <a:r>
              <a:rPr lang="en-US" dirty="0"/>
              <a:t>What is Phi-3</a:t>
            </a:r>
          </a:p>
          <a:p>
            <a:r>
              <a:rPr lang="en-US" dirty="0"/>
              <a:t>How to use Phi-3</a:t>
            </a:r>
          </a:p>
          <a:p>
            <a:r>
              <a:rPr lang="en-US" dirty="0"/>
              <a:t>Introduce GitHub Copilot Chat Workspace</a:t>
            </a:r>
          </a:p>
          <a:p>
            <a:r>
              <a:rPr lang="en-US" dirty="0"/>
              <a:t>DEMO</a:t>
            </a:r>
            <a:r>
              <a:rPr lang="zh-TW" altLang="en-US" dirty="0"/>
              <a:t> 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   </a:t>
            </a:r>
            <a:r>
              <a:rPr lang="en-US" altLang="zh-TW" dirty="0"/>
              <a:t>Create</a:t>
            </a:r>
            <a:r>
              <a:rPr lang="zh-TW" altLang="en-US" dirty="0"/>
              <a:t> </a:t>
            </a:r>
            <a:r>
              <a:rPr lang="en-US" altLang="zh-TW" dirty="0"/>
              <a:t>Custom</a:t>
            </a:r>
            <a:r>
              <a:rPr lang="zh-TW" altLang="en-US" dirty="0"/>
              <a:t> </a:t>
            </a:r>
            <a:r>
              <a:rPr lang="en-US" altLang="zh-TW" dirty="0" err="1"/>
              <a:t>VSCode</a:t>
            </a:r>
            <a:r>
              <a:rPr lang="zh-TW" altLang="en-US" dirty="0"/>
              <a:t> </a:t>
            </a:r>
            <a:r>
              <a:rPr lang="en-US" altLang="zh-TW" dirty="0"/>
              <a:t>Git</a:t>
            </a:r>
            <a:r>
              <a:rPr lang="zh-TW" altLang="en-US" dirty="0"/>
              <a:t> </a:t>
            </a:r>
            <a:r>
              <a:rPr lang="en-US" altLang="zh-TW" dirty="0"/>
              <a:t>Copilot</a:t>
            </a:r>
            <a:r>
              <a:rPr lang="zh-TW" altLang="en-US" dirty="0"/>
              <a:t> </a:t>
            </a:r>
            <a:r>
              <a:rPr lang="en-US" altLang="zh-TW" dirty="0"/>
              <a:t>Agent</a:t>
            </a:r>
            <a:r>
              <a:rPr lang="zh-TW" altLang="en-US" dirty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zh-TW" altLang="en-US" dirty="0"/>
              <a:t> </a:t>
            </a:r>
            <a:r>
              <a:rPr lang="en-US" altLang="zh-TW" dirty="0"/>
              <a:t>is</a:t>
            </a:r>
            <a:r>
              <a:rPr lang="zh-TW" altLang="en-US" dirty="0"/>
              <a:t> </a:t>
            </a:r>
            <a:r>
              <a:rPr lang="en-US" altLang="zh-TW" dirty="0"/>
              <a:t>Phi-3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4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8A2F-6EE7-DB23-A893-AD9B91A2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AD2FFBE-7CA0-AE1F-1DB0-FD66F955261E}"/>
              </a:ext>
            </a:extLst>
          </p:cNvPr>
          <p:cNvSpPr txBox="1"/>
          <p:nvPr/>
        </p:nvSpPr>
        <p:spPr>
          <a:xfrm>
            <a:off x="970114" y="2267349"/>
            <a:ext cx="12192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Phi-3-mini </a:t>
            </a:r>
          </a:p>
        </p:txBody>
      </p:sp>
      <p:sp>
        <p:nvSpPr>
          <p:cNvPr id="4" name="Freeform: Shape 4">
            <a:extLst>
              <a:ext uri="{FF2B5EF4-FFF2-40B4-BE49-F238E27FC236}">
                <a16:creationId xmlns:a16="http://schemas.microsoft.com/office/drawing/2014/main" id="{E623F178-8083-53E4-3E13-031172EA4279}"/>
              </a:ext>
            </a:extLst>
          </p:cNvPr>
          <p:cNvSpPr>
            <a:spLocks noChangeAspect="1"/>
          </p:cNvSpPr>
          <p:nvPr/>
        </p:nvSpPr>
        <p:spPr>
          <a:xfrm>
            <a:off x="990519" y="1151328"/>
            <a:ext cx="1178419" cy="1037411"/>
          </a:xfrm>
          <a:custGeom>
            <a:avLst/>
            <a:gdLst>
              <a:gd name="connsiteX0" fmla="*/ 2243949 w 2395507"/>
              <a:gd name="connsiteY0" fmla="*/ 901060 h 2108949"/>
              <a:gd name="connsiteX1" fmla="*/ 2193313 w 2395507"/>
              <a:gd name="connsiteY1" fmla="*/ 909789 h 2108949"/>
              <a:gd name="connsiteX2" fmla="*/ 1820767 w 2395507"/>
              <a:gd name="connsiteY2" fmla="*/ 264489 h 2108949"/>
              <a:gd name="connsiteX3" fmla="*/ 1871460 w 2395507"/>
              <a:gd name="connsiteY3" fmla="*/ 151501 h 2108949"/>
              <a:gd name="connsiteX4" fmla="*/ 1719901 w 2395507"/>
              <a:gd name="connsiteY4" fmla="*/ 0 h 2108949"/>
              <a:gd name="connsiteX5" fmla="*/ 1571533 w 2395507"/>
              <a:gd name="connsiteY5" fmla="*/ 120644 h 2108949"/>
              <a:gd name="connsiteX6" fmla="*/ 831457 w 2395507"/>
              <a:gd name="connsiteY6" fmla="*/ 120644 h 2108949"/>
              <a:gd name="connsiteX7" fmla="*/ 683117 w 2395507"/>
              <a:gd name="connsiteY7" fmla="*/ 0 h 2108949"/>
              <a:gd name="connsiteX8" fmla="*/ 531587 w 2395507"/>
              <a:gd name="connsiteY8" fmla="*/ 151530 h 2108949"/>
              <a:gd name="connsiteX9" fmla="*/ 579816 w 2395507"/>
              <a:gd name="connsiteY9" fmla="*/ 262256 h 2108949"/>
              <a:gd name="connsiteX10" fmla="*/ 205298 w 2395507"/>
              <a:gd name="connsiteY10" fmla="*/ 910949 h 2108949"/>
              <a:gd name="connsiteX11" fmla="*/ 151530 w 2395507"/>
              <a:gd name="connsiteY11" fmla="*/ 901060 h 2108949"/>
              <a:gd name="connsiteX12" fmla="*/ 0 w 2395507"/>
              <a:gd name="connsiteY12" fmla="*/ 1052590 h 2108949"/>
              <a:gd name="connsiteX13" fmla="*/ 151530 w 2395507"/>
              <a:gd name="connsiteY13" fmla="*/ 1204120 h 2108949"/>
              <a:gd name="connsiteX14" fmla="*/ 205298 w 2395507"/>
              <a:gd name="connsiteY14" fmla="*/ 1194230 h 2108949"/>
              <a:gd name="connsiteX15" fmla="*/ 581237 w 2395507"/>
              <a:gd name="connsiteY15" fmla="*/ 1845360 h 2108949"/>
              <a:gd name="connsiteX16" fmla="*/ 531616 w 2395507"/>
              <a:gd name="connsiteY16" fmla="*/ 1957419 h 2108949"/>
              <a:gd name="connsiteX17" fmla="*/ 683146 w 2395507"/>
              <a:gd name="connsiteY17" fmla="*/ 2108949 h 2108949"/>
              <a:gd name="connsiteX18" fmla="*/ 834676 w 2395507"/>
              <a:gd name="connsiteY18" fmla="*/ 1957419 h 2108949"/>
              <a:gd name="connsiteX19" fmla="*/ 780010 w 2395507"/>
              <a:gd name="connsiteY19" fmla="*/ 1840981 h 2108949"/>
              <a:gd name="connsiteX20" fmla="*/ 889227 w 2395507"/>
              <a:gd name="connsiteY20" fmla="*/ 1657840 h 2108949"/>
              <a:gd name="connsiteX21" fmla="*/ 943314 w 2395507"/>
              <a:gd name="connsiteY21" fmla="*/ 1667845 h 2108949"/>
              <a:gd name="connsiteX22" fmla="*/ 1091886 w 2395507"/>
              <a:gd name="connsiteY22" fmla="*/ 1546186 h 2108949"/>
              <a:gd name="connsiteX23" fmla="*/ 1322588 w 2395507"/>
              <a:gd name="connsiteY23" fmla="*/ 1546186 h 2108949"/>
              <a:gd name="connsiteX24" fmla="*/ 1471160 w 2395507"/>
              <a:gd name="connsiteY24" fmla="*/ 1667845 h 2108949"/>
              <a:gd name="connsiteX25" fmla="*/ 1622690 w 2395507"/>
              <a:gd name="connsiteY25" fmla="*/ 1516315 h 2108949"/>
              <a:gd name="connsiteX26" fmla="*/ 1584119 w 2395507"/>
              <a:gd name="connsiteY26" fmla="*/ 1415450 h 2108949"/>
              <a:gd name="connsiteX27" fmla="*/ 1707170 w 2395507"/>
              <a:gd name="connsiteY27" fmla="*/ 1203540 h 2108949"/>
              <a:gd name="connsiteX28" fmla="*/ 1719989 w 2395507"/>
              <a:gd name="connsiteY28" fmla="*/ 1204120 h 2108949"/>
              <a:gd name="connsiteX29" fmla="*/ 1871519 w 2395507"/>
              <a:gd name="connsiteY29" fmla="*/ 1052590 h 2108949"/>
              <a:gd name="connsiteX30" fmla="*/ 1719989 w 2395507"/>
              <a:gd name="connsiteY30" fmla="*/ 901060 h 2108949"/>
              <a:gd name="connsiteX31" fmla="*/ 1568459 w 2395507"/>
              <a:gd name="connsiteY31" fmla="*/ 1052590 h 2108949"/>
              <a:gd name="connsiteX32" fmla="*/ 1649806 w 2395507"/>
              <a:gd name="connsiteY32" fmla="*/ 1186806 h 2108949"/>
              <a:gd name="connsiteX33" fmla="*/ 1537543 w 2395507"/>
              <a:gd name="connsiteY33" fmla="*/ 1380126 h 2108949"/>
              <a:gd name="connsiteX34" fmla="*/ 1471160 w 2395507"/>
              <a:gd name="connsiteY34" fmla="*/ 1364785 h 2108949"/>
              <a:gd name="connsiteX35" fmla="*/ 1322298 w 2395507"/>
              <a:gd name="connsiteY35" fmla="*/ 1488184 h 2108949"/>
              <a:gd name="connsiteX36" fmla="*/ 1092234 w 2395507"/>
              <a:gd name="connsiteY36" fmla="*/ 1488184 h 2108949"/>
              <a:gd name="connsiteX37" fmla="*/ 943372 w 2395507"/>
              <a:gd name="connsiteY37" fmla="*/ 1364785 h 2108949"/>
              <a:gd name="connsiteX38" fmla="*/ 791842 w 2395507"/>
              <a:gd name="connsiteY38" fmla="*/ 1516315 h 2108949"/>
              <a:gd name="connsiteX39" fmla="*/ 840100 w 2395507"/>
              <a:gd name="connsiteY39" fmla="*/ 1627069 h 2108949"/>
              <a:gd name="connsiteX40" fmla="*/ 729200 w 2395507"/>
              <a:gd name="connsiteY40" fmla="*/ 1813053 h 2108949"/>
              <a:gd name="connsiteX41" fmla="*/ 683204 w 2395507"/>
              <a:gd name="connsiteY41" fmla="*/ 1805889 h 2108949"/>
              <a:gd name="connsiteX42" fmla="*/ 630858 w 2395507"/>
              <a:gd name="connsiteY42" fmla="*/ 1815228 h 2108949"/>
              <a:gd name="connsiteX43" fmla="*/ 254628 w 2395507"/>
              <a:gd name="connsiteY43" fmla="*/ 1163576 h 2108949"/>
              <a:gd name="connsiteX44" fmla="*/ 303147 w 2395507"/>
              <a:gd name="connsiteY44" fmla="*/ 1052590 h 2108949"/>
              <a:gd name="connsiteX45" fmla="*/ 254628 w 2395507"/>
              <a:gd name="connsiteY45" fmla="*/ 941603 h 2108949"/>
              <a:gd name="connsiteX46" fmla="*/ 629002 w 2395507"/>
              <a:gd name="connsiteY46" fmla="*/ 293026 h 2108949"/>
              <a:gd name="connsiteX47" fmla="*/ 683117 w 2395507"/>
              <a:gd name="connsiteY47" fmla="*/ 303060 h 2108949"/>
              <a:gd name="connsiteX48" fmla="*/ 728504 w 2395507"/>
              <a:gd name="connsiteY48" fmla="*/ 296100 h 2108949"/>
              <a:gd name="connsiteX49" fmla="*/ 845407 w 2395507"/>
              <a:gd name="connsiteY49" fmla="*/ 492146 h 2108949"/>
              <a:gd name="connsiteX50" fmla="*/ 791726 w 2395507"/>
              <a:gd name="connsiteY50" fmla="*/ 607715 h 2108949"/>
              <a:gd name="connsiteX51" fmla="*/ 943256 w 2395507"/>
              <a:gd name="connsiteY51" fmla="*/ 759245 h 2108949"/>
              <a:gd name="connsiteX52" fmla="*/ 1094786 w 2395507"/>
              <a:gd name="connsiteY52" fmla="*/ 607715 h 2108949"/>
              <a:gd name="connsiteX53" fmla="*/ 943256 w 2395507"/>
              <a:gd name="connsiteY53" fmla="*/ 456185 h 2108949"/>
              <a:gd name="connsiteX54" fmla="*/ 896013 w 2395507"/>
              <a:gd name="connsiteY54" fmla="*/ 463783 h 2108949"/>
              <a:gd name="connsiteX55" fmla="*/ 779517 w 2395507"/>
              <a:gd name="connsiteY55" fmla="*/ 268375 h 2108949"/>
              <a:gd name="connsiteX56" fmla="*/ 832182 w 2395507"/>
              <a:gd name="connsiteY56" fmla="*/ 178646 h 2108949"/>
              <a:gd name="connsiteX57" fmla="*/ 1570866 w 2395507"/>
              <a:gd name="connsiteY57" fmla="*/ 178646 h 2108949"/>
              <a:gd name="connsiteX58" fmla="*/ 1719930 w 2395507"/>
              <a:gd name="connsiteY58" fmla="*/ 303060 h 2108949"/>
              <a:gd name="connsiteX59" fmla="*/ 1770943 w 2395507"/>
              <a:gd name="connsiteY59" fmla="*/ 294215 h 2108949"/>
              <a:gd name="connsiteX60" fmla="*/ 2143432 w 2395507"/>
              <a:gd name="connsiteY60" fmla="*/ 939370 h 2108949"/>
              <a:gd name="connsiteX61" fmla="*/ 2092448 w 2395507"/>
              <a:gd name="connsiteY61" fmla="*/ 1052590 h 2108949"/>
              <a:gd name="connsiteX62" fmla="*/ 2243978 w 2395507"/>
              <a:gd name="connsiteY62" fmla="*/ 1204120 h 2108949"/>
              <a:gd name="connsiteX63" fmla="*/ 2395508 w 2395507"/>
              <a:gd name="connsiteY63" fmla="*/ 1052590 h 2108949"/>
              <a:gd name="connsiteX64" fmla="*/ 2243978 w 2395507"/>
              <a:gd name="connsiteY64" fmla="*/ 901060 h 2108949"/>
              <a:gd name="connsiteX65" fmla="*/ 1719901 w 2395507"/>
              <a:gd name="connsiteY65" fmla="*/ 959062 h 2108949"/>
              <a:gd name="connsiteX66" fmla="*/ 1813430 w 2395507"/>
              <a:gd name="connsiteY66" fmla="*/ 1052590 h 2108949"/>
              <a:gd name="connsiteX67" fmla="*/ 1719901 w 2395507"/>
              <a:gd name="connsiteY67" fmla="*/ 1146118 h 2108949"/>
              <a:gd name="connsiteX68" fmla="*/ 1626373 w 2395507"/>
              <a:gd name="connsiteY68" fmla="*/ 1052590 h 2108949"/>
              <a:gd name="connsiteX69" fmla="*/ 1719901 w 2395507"/>
              <a:gd name="connsiteY69" fmla="*/ 959062 h 2108949"/>
              <a:gd name="connsiteX70" fmla="*/ 1471073 w 2395507"/>
              <a:gd name="connsiteY70" fmla="*/ 1422787 h 2108949"/>
              <a:gd name="connsiteX71" fmla="*/ 1564601 w 2395507"/>
              <a:gd name="connsiteY71" fmla="*/ 1516315 h 2108949"/>
              <a:gd name="connsiteX72" fmla="*/ 1471073 w 2395507"/>
              <a:gd name="connsiteY72" fmla="*/ 1609843 h 2108949"/>
              <a:gd name="connsiteX73" fmla="*/ 1377545 w 2395507"/>
              <a:gd name="connsiteY73" fmla="*/ 1516315 h 2108949"/>
              <a:gd name="connsiteX74" fmla="*/ 1471073 w 2395507"/>
              <a:gd name="connsiteY74" fmla="*/ 1422787 h 2108949"/>
              <a:gd name="connsiteX75" fmla="*/ 943256 w 2395507"/>
              <a:gd name="connsiteY75" fmla="*/ 1422787 h 2108949"/>
              <a:gd name="connsiteX76" fmla="*/ 1036784 w 2395507"/>
              <a:gd name="connsiteY76" fmla="*/ 1516315 h 2108949"/>
              <a:gd name="connsiteX77" fmla="*/ 943256 w 2395507"/>
              <a:gd name="connsiteY77" fmla="*/ 1609843 h 2108949"/>
              <a:gd name="connsiteX78" fmla="*/ 849728 w 2395507"/>
              <a:gd name="connsiteY78" fmla="*/ 1516315 h 2108949"/>
              <a:gd name="connsiteX79" fmla="*/ 943256 w 2395507"/>
              <a:gd name="connsiteY79" fmla="*/ 1422787 h 2108949"/>
              <a:gd name="connsiteX80" fmla="*/ 776645 w 2395507"/>
              <a:gd name="connsiteY80" fmla="*/ 1957419 h 2108949"/>
              <a:gd name="connsiteX81" fmla="*/ 683117 w 2395507"/>
              <a:gd name="connsiteY81" fmla="*/ 2050947 h 2108949"/>
              <a:gd name="connsiteX82" fmla="*/ 589589 w 2395507"/>
              <a:gd name="connsiteY82" fmla="*/ 1957419 h 2108949"/>
              <a:gd name="connsiteX83" fmla="*/ 683117 w 2395507"/>
              <a:gd name="connsiteY83" fmla="*/ 1863891 h 2108949"/>
              <a:gd name="connsiteX84" fmla="*/ 776645 w 2395507"/>
              <a:gd name="connsiteY84" fmla="*/ 1957419 h 2108949"/>
              <a:gd name="connsiteX85" fmla="*/ 58002 w 2395507"/>
              <a:gd name="connsiteY85" fmla="*/ 1052590 h 2108949"/>
              <a:gd name="connsiteX86" fmla="*/ 151530 w 2395507"/>
              <a:gd name="connsiteY86" fmla="*/ 959062 h 2108949"/>
              <a:gd name="connsiteX87" fmla="*/ 245058 w 2395507"/>
              <a:gd name="connsiteY87" fmla="*/ 1052590 h 2108949"/>
              <a:gd name="connsiteX88" fmla="*/ 151530 w 2395507"/>
              <a:gd name="connsiteY88" fmla="*/ 1146118 h 2108949"/>
              <a:gd name="connsiteX89" fmla="*/ 58002 w 2395507"/>
              <a:gd name="connsiteY89" fmla="*/ 1052590 h 2108949"/>
              <a:gd name="connsiteX90" fmla="*/ 1036784 w 2395507"/>
              <a:gd name="connsiteY90" fmla="*/ 607715 h 2108949"/>
              <a:gd name="connsiteX91" fmla="*/ 943256 w 2395507"/>
              <a:gd name="connsiteY91" fmla="*/ 701243 h 2108949"/>
              <a:gd name="connsiteX92" fmla="*/ 849728 w 2395507"/>
              <a:gd name="connsiteY92" fmla="*/ 607715 h 2108949"/>
              <a:gd name="connsiteX93" fmla="*/ 943256 w 2395507"/>
              <a:gd name="connsiteY93" fmla="*/ 514187 h 2108949"/>
              <a:gd name="connsiteX94" fmla="*/ 1036784 w 2395507"/>
              <a:gd name="connsiteY94" fmla="*/ 607715 h 2108949"/>
              <a:gd name="connsiteX95" fmla="*/ 589589 w 2395507"/>
              <a:gd name="connsiteY95" fmla="*/ 151530 h 2108949"/>
              <a:gd name="connsiteX96" fmla="*/ 683117 w 2395507"/>
              <a:gd name="connsiteY96" fmla="*/ 58002 h 2108949"/>
              <a:gd name="connsiteX97" fmla="*/ 776645 w 2395507"/>
              <a:gd name="connsiteY97" fmla="*/ 151530 h 2108949"/>
              <a:gd name="connsiteX98" fmla="*/ 683117 w 2395507"/>
              <a:gd name="connsiteY98" fmla="*/ 245058 h 2108949"/>
              <a:gd name="connsiteX99" fmla="*/ 589589 w 2395507"/>
              <a:gd name="connsiteY99" fmla="*/ 151530 h 2108949"/>
              <a:gd name="connsiteX100" fmla="*/ 1626373 w 2395507"/>
              <a:gd name="connsiteY100" fmla="*/ 151530 h 2108949"/>
              <a:gd name="connsiteX101" fmla="*/ 1719901 w 2395507"/>
              <a:gd name="connsiteY101" fmla="*/ 58002 h 2108949"/>
              <a:gd name="connsiteX102" fmla="*/ 1813430 w 2395507"/>
              <a:gd name="connsiteY102" fmla="*/ 151530 h 2108949"/>
              <a:gd name="connsiteX103" fmla="*/ 1719901 w 2395507"/>
              <a:gd name="connsiteY103" fmla="*/ 245058 h 2108949"/>
              <a:gd name="connsiteX104" fmla="*/ 1626373 w 2395507"/>
              <a:gd name="connsiteY104" fmla="*/ 151530 h 2108949"/>
              <a:gd name="connsiteX105" fmla="*/ 2243949 w 2395507"/>
              <a:gd name="connsiteY105" fmla="*/ 1146118 h 2108949"/>
              <a:gd name="connsiteX106" fmla="*/ 2150421 w 2395507"/>
              <a:gd name="connsiteY106" fmla="*/ 1052590 h 2108949"/>
              <a:gd name="connsiteX107" fmla="*/ 2243949 w 2395507"/>
              <a:gd name="connsiteY107" fmla="*/ 959062 h 2108949"/>
              <a:gd name="connsiteX108" fmla="*/ 2337477 w 2395507"/>
              <a:gd name="connsiteY108" fmla="*/ 1052590 h 2108949"/>
              <a:gd name="connsiteX109" fmla="*/ 2243949 w 2395507"/>
              <a:gd name="connsiteY109" fmla="*/ 1146118 h 210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2395507" h="2108949">
                <a:moveTo>
                  <a:pt x="2243949" y="901060"/>
                </a:moveTo>
                <a:cubicBezTo>
                  <a:pt x="2226200" y="901060"/>
                  <a:pt x="2209148" y="904163"/>
                  <a:pt x="2193313" y="909789"/>
                </a:cubicBezTo>
                <a:lnTo>
                  <a:pt x="1820767" y="264489"/>
                </a:lnTo>
                <a:cubicBezTo>
                  <a:pt x="1851856" y="236706"/>
                  <a:pt x="1871460" y="196365"/>
                  <a:pt x="1871460" y="151501"/>
                </a:cubicBezTo>
                <a:cubicBezTo>
                  <a:pt x="1871431" y="67978"/>
                  <a:pt x="1803453" y="0"/>
                  <a:pt x="1719901" y="0"/>
                </a:cubicBezTo>
                <a:cubicBezTo>
                  <a:pt x="1646935" y="0"/>
                  <a:pt x="1585859" y="51854"/>
                  <a:pt x="1571533" y="120644"/>
                </a:cubicBezTo>
                <a:lnTo>
                  <a:pt x="831457" y="120644"/>
                </a:lnTo>
                <a:cubicBezTo>
                  <a:pt x="817160" y="51854"/>
                  <a:pt x="756084" y="0"/>
                  <a:pt x="683117" y="0"/>
                </a:cubicBezTo>
                <a:cubicBezTo>
                  <a:pt x="599566" y="0"/>
                  <a:pt x="531587" y="67978"/>
                  <a:pt x="531587" y="151530"/>
                </a:cubicBezTo>
                <a:cubicBezTo>
                  <a:pt x="531587" y="195176"/>
                  <a:pt x="550177" y="234560"/>
                  <a:pt x="579816" y="262256"/>
                </a:cubicBezTo>
                <a:lnTo>
                  <a:pt x="205298" y="910949"/>
                </a:lnTo>
                <a:cubicBezTo>
                  <a:pt x="188593" y="904569"/>
                  <a:pt x="170468" y="901060"/>
                  <a:pt x="151530" y="901060"/>
                </a:cubicBezTo>
                <a:cubicBezTo>
                  <a:pt x="67978" y="901060"/>
                  <a:pt x="0" y="969038"/>
                  <a:pt x="0" y="1052590"/>
                </a:cubicBezTo>
                <a:cubicBezTo>
                  <a:pt x="0" y="1136141"/>
                  <a:pt x="67978" y="1204120"/>
                  <a:pt x="151530" y="1204120"/>
                </a:cubicBezTo>
                <a:cubicBezTo>
                  <a:pt x="170468" y="1204120"/>
                  <a:pt x="188564" y="1200610"/>
                  <a:pt x="205298" y="1194230"/>
                </a:cubicBezTo>
                <a:lnTo>
                  <a:pt x="581237" y="1845360"/>
                </a:lnTo>
                <a:cubicBezTo>
                  <a:pt x="550757" y="1873085"/>
                  <a:pt x="531616" y="1913048"/>
                  <a:pt x="531616" y="1957419"/>
                </a:cubicBezTo>
                <a:cubicBezTo>
                  <a:pt x="531616" y="2040971"/>
                  <a:pt x="599595" y="2108949"/>
                  <a:pt x="683146" y="2108949"/>
                </a:cubicBezTo>
                <a:cubicBezTo>
                  <a:pt x="766698" y="2108949"/>
                  <a:pt x="834676" y="2040971"/>
                  <a:pt x="834676" y="1957419"/>
                </a:cubicBezTo>
                <a:cubicBezTo>
                  <a:pt x="834676" y="1910670"/>
                  <a:pt x="813390" y="1868822"/>
                  <a:pt x="780010" y="1840981"/>
                </a:cubicBezTo>
                <a:lnTo>
                  <a:pt x="889227" y="1657840"/>
                </a:lnTo>
                <a:cubicBezTo>
                  <a:pt x="906048" y="1664278"/>
                  <a:pt x="924260" y="1667845"/>
                  <a:pt x="943314" y="1667845"/>
                </a:cubicBezTo>
                <a:cubicBezTo>
                  <a:pt x="1016657" y="1667845"/>
                  <a:pt x="1077965" y="1615469"/>
                  <a:pt x="1091886" y="1546186"/>
                </a:cubicBezTo>
                <a:lnTo>
                  <a:pt x="1322588" y="1546186"/>
                </a:lnTo>
                <a:cubicBezTo>
                  <a:pt x="1336509" y="1615469"/>
                  <a:pt x="1397817" y="1667845"/>
                  <a:pt x="1471160" y="1667845"/>
                </a:cubicBezTo>
                <a:cubicBezTo>
                  <a:pt x="1554712" y="1667845"/>
                  <a:pt x="1622690" y="1599867"/>
                  <a:pt x="1622690" y="1516315"/>
                </a:cubicBezTo>
                <a:cubicBezTo>
                  <a:pt x="1622690" y="1477599"/>
                  <a:pt x="1608074" y="1442275"/>
                  <a:pt x="1584119" y="1415450"/>
                </a:cubicBezTo>
                <a:lnTo>
                  <a:pt x="1707170" y="1203540"/>
                </a:lnTo>
                <a:cubicBezTo>
                  <a:pt x="1711404" y="1203888"/>
                  <a:pt x="1715667" y="1204120"/>
                  <a:pt x="1719989" y="1204120"/>
                </a:cubicBezTo>
                <a:cubicBezTo>
                  <a:pt x="1803540" y="1204120"/>
                  <a:pt x="1871519" y="1136141"/>
                  <a:pt x="1871519" y="1052590"/>
                </a:cubicBezTo>
                <a:cubicBezTo>
                  <a:pt x="1871519" y="969038"/>
                  <a:pt x="1803540" y="901060"/>
                  <a:pt x="1719989" y="901060"/>
                </a:cubicBezTo>
                <a:cubicBezTo>
                  <a:pt x="1636437" y="901060"/>
                  <a:pt x="1568459" y="969038"/>
                  <a:pt x="1568459" y="1052590"/>
                </a:cubicBezTo>
                <a:cubicBezTo>
                  <a:pt x="1568459" y="1110824"/>
                  <a:pt x="1601491" y="1161459"/>
                  <a:pt x="1649806" y="1186806"/>
                </a:cubicBezTo>
                <a:lnTo>
                  <a:pt x="1537543" y="1380126"/>
                </a:lnTo>
                <a:cubicBezTo>
                  <a:pt x="1517475" y="1370295"/>
                  <a:pt x="1494941" y="1364785"/>
                  <a:pt x="1471160" y="1364785"/>
                </a:cubicBezTo>
                <a:cubicBezTo>
                  <a:pt x="1397208" y="1364785"/>
                  <a:pt x="1335523" y="1418031"/>
                  <a:pt x="1322298" y="1488184"/>
                </a:cubicBezTo>
                <a:lnTo>
                  <a:pt x="1092234" y="1488184"/>
                </a:lnTo>
                <a:cubicBezTo>
                  <a:pt x="1079009" y="1418031"/>
                  <a:pt x="1017295" y="1364785"/>
                  <a:pt x="943372" y="1364785"/>
                </a:cubicBezTo>
                <a:cubicBezTo>
                  <a:pt x="859820" y="1364785"/>
                  <a:pt x="791842" y="1432763"/>
                  <a:pt x="791842" y="1516315"/>
                </a:cubicBezTo>
                <a:cubicBezTo>
                  <a:pt x="791842" y="1559990"/>
                  <a:pt x="810432" y="1599403"/>
                  <a:pt x="840100" y="1627069"/>
                </a:cubicBezTo>
                <a:lnTo>
                  <a:pt x="729200" y="1813053"/>
                </a:lnTo>
                <a:cubicBezTo>
                  <a:pt x="714699" y="1808412"/>
                  <a:pt x="699242" y="1805889"/>
                  <a:pt x="683204" y="1805889"/>
                </a:cubicBezTo>
                <a:cubicBezTo>
                  <a:pt x="664818" y="1805889"/>
                  <a:pt x="647185" y="1809196"/>
                  <a:pt x="630858" y="1815228"/>
                </a:cubicBezTo>
                <a:lnTo>
                  <a:pt x="254628" y="1163576"/>
                </a:lnTo>
                <a:cubicBezTo>
                  <a:pt x="284441" y="1135880"/>
                  <a:pt x="303147" y="1096381"/>
                  <a:pt x="303147" y="1052590"/>
                </a:cubicBezTo>
                <a:cubicBezTo>
                  <a:pt x="303147" y="1008798"/>
                  <a:pt x="284441" y="969299"/>
                  <a:pt x="254628" y="941603"/>
                </a:cubicBezTo>
                <a:lnTo>
                  <a:pt x="629002" y="293026"/>
                </a:lnTo>
                <a:cubicBezTo>
                  <a:pt x="645822" y="299464"/>
                  <a:pt x="664064" y="303060"/>
                  <a:pt x="683117" y="303060"/>
                </a:cubicBezTo>
                <a:cubicBezTo>
                  <a:pt x="698923" y="303060"/>
                  <a:pt x="714177" y="300624"/>
                  <a:pt x="728504" y="296100"/>
                </a:cubicBezTo>
                <a:lnTo>
                  <a:pt x="845407" y="492146"/>
                </a:lnTo>
                <a:cubicBezTo>
                  <a:pt x="812607" y="519958"/>
                  <a:pt x="791726" y="561429"/>
                  <a:pt x="791726" y="607715"/>
                </a:cubicBezTo>
                <a:cubicBezTo>
                  <a:pt x="791726" y="691267"/>
                  <a:pt x="859704" y="759245"/>
                  <a:pt x="943256" y="759245"/>
                </a:cubicBezTo>
                <a:cubicBezTo>
                  <a:pt x="1026808" y="759245"/>
                  <a:pt x="1094786" y="691267"/>
                  <a:pt x="1094786" y="607715"/>
                </a:cubicBezTo>
                <a:cubicBezTo>
                  <a:pt x="1094786" y="524163"/>
                  <a:pt x="1026808" y="456185"/>
                  <a:pt x="943256" y="456185"/>
                </a:cubicBezTo>
                <a:cubicBezTo>
                  <a:pt x="926754" y="456185"/>
                  <a:pt x="910891" y="458882"/>
                  <a:pt x="896013" y="463783"/>
                </a:cubicBezTo>
                <a:lnTo>
                  <a:pt x="779517" y="268375"/>
                </a:lnTo>
                <a:cubicBezTo>
                  <a:pt x="806545" y="246044"/>
                  <a:pt x="825686" y="214520"/>
                  <a:pt x="832182" y="178646"/>
                </a:cubicBezTo>
                <a:lnTo>
                  <a:pt x="1570866" y="178646"/>
                </a:lnTo>
                <a:cubicBezTo>
                  <a:pt x="1583684" y="249292"/>
                  <a:pt x="1645630" y="303060"/>
                  <a:pt x="1719930" y="303060"/>
                </a:cubicBezTo>
                <a:cubicBezTo>
                  <a:pt x="1737824" y="303060"/>
                  <a:pt x="1754993" y="299928"/>
                  <a:pt x="1770943" y="294215"/>
                </a:cubicBezTo>
                <a:lnTo>
                  <a:pt x="2143432" y="939370"/>
                </a:lnTo>
                <a:cubicBezTo>
                  <a:pt x="2112197" y="967153"/>
                  <a:pt x="2092448" y="1007609"/>
                  <a:pt x="2092448" y="1052590"/>
                </a:cubicBezTo>
                <a:cubicBezTo>
                  <a:pt x="2092448" y="1136141"/>
                  <a:pt x="2160426" y="1204120"/>
                  <a:pt x="2243978" y="1204120"/>
                </a:cubicBezTo>
                <a:cubicBezTo>
                  <a:pt x="2327530" y="1204120"/>
                  <a:pt x="2395508" y="1136141"/>
                  <a:pt x="2395508" y="1052590"/>
                </a:cubicBezTo>
                <a:cubicBezTo>
                  <a:pt x="2395508" y="969038"/>
                  <a:pt x="2327530" y="901060"/>
                  <a:pt x="2243978" y="901060"/>
                </a:cubicBezTo>
                <a:close/>
                <a:moveTo>
                  <a:pt x="1719901" y="959062"/>
                </a:moveTo>
                <a:cubicBezTo>
                  <a:pt x="1771465" y="959062"/>
                  <a:pt x="1813430" y="1001026"/>
                  <a:pt x="1813430" y="1052590"/>
                </a:cubicBezTo>
                <a:cubicBezTo>
                  <a:pt x="1813430" y="1104153"/>
                  <a:pt x="1771465" y="1146118"/>
                  <a:pt x="1719901" y="1146118"/>
                </a:cubicBezTo>
                <a:cubicBezTo>
                  <a:pt x="1668338" y="1146118"/>
                  <a:pt x="1626373" y="1104153"/>
                  <a:pt x="1626373" y="1052590"/>
                </a:cubicBezTo>
                <a:cubicBezTo>
                  <a:pt x="1626373" y="1001026"/>
                  <a:pt x="1668338" y="959062"/>
                  <a:pt x="1719901" y="959062"/>
                </a:cubicBezTo>
                <a:close/>
                <a:moveTo>
                  <a:pt x="1471073" y="1422787"/>
                </a:moveTo>
                <a:cubicBezTo>
                  <a:pt x="1522637" y="1422787"/>
                  <a:pt x="1564601" y="1464751"/>
                  <a:pt x="1564601" y="1516315"/>
                </a:cubicBezTo>
                <a:cubicBezTo>
                  <a:pt x="1564601" y="1567879"/>
                  <a:pt x="1522637" y="1609843"/>
                  <a:pt x="1471073" y="1609843"/>
                </a:cubicBezTo>
                <a:cubicBezTo>
                  <a:pt x="1419510" y="1609843"/>
                  <a:pt x="1377545" y="1567879"/>
                  <a:pt x="1377545" y="1516315"/>
                </a:cubicBezTo>
                <a:cubicBezTo>
                  <a:pt x="1377545" y="1464751"/>
                  <a:pt x="1419510" y="1422787"/>
                  <a:pt x="1471073" y="1422787"/>
                </a:cubicBezTo>
                <a:close/>
                <a:moveTo>
                  <a:pt x="943256" y="1422787"/>
                </a:moveTo>
                <a:cubicBezTo>
                  <a:pt x="994820" y="1422787"/>
                  <a:pt x="1036784" y="1464751"/>
                  <a:pt x="1036784" y="1516315"/>
                </a:cubicBezTo>
                <a:cubicBezTo>
                  <a:pt x="1036784" y="1567879"/>
                  <a:pt x="994820" y="1609843"/>
                  <a:pt x="943256" y="1609843"/>
                </a:cubicBezTo>
                <a:cubicBezTo>
                  <a:pt x="891692" y="1609843"/>
                  <a:pt x="849728" y="1567879"/>
                  <a:pt x="849728" y="1516315"/>
                </a:cubicBezTo>
                <a:cubicBezTo>
                  <a:pt x="849728" y="1464751"/>
                  <a:pt x="891692" y="1422787"/>
                  <a:pt x="943256" y="1422787"/>
                </a:cubicBezTo>
                <a:close/>
                <a:moveTo>
                  <a:pt x="776645" y="1957419"/>
                </a:moveTo>
                <a:cubicBezTo>
                  <a:pt x="776645" y="2008983"/>
                  <a:pt x="734681" y="2050947"/>
                  <a:pt x="683117" y="2050947"/>
                </a:cubicBezTo>
                <a:cubicBezTo>
                  <a:pt x="631554" y="2050947"/>
                  <a:pt x="589589" y="2008983"/>
                  <a:pt x="589589" y="1957419"/>
                </a:cubicBezTo>
                <a:cubicBezTo>
                  <a:pt x="589589" y="1905856"/>
                  <a:pt x="631554" y="1863891"/>
                  <a:pt x="683117" y="1863891"/>
                </a:cubicBezTo>
                <a:cubicBezTo>
                  <a:pt x="734681" y="1863891"/>
                  <a:pt x="776645" y="1905856"/>
                  <a:pt x="776645" y="1957419"/>
                </a:cubicBezTo>
                <a:close/>
                <a:moveTo>
                  <a:pt x="58002" y="1052590"/>
                </a:moveTo>
                <a:cubicBezTo>
                  <a:pt x="58002" y="1001026"/>
                  <a:pt x="99966" y="959062"/>
                  <a:pt x="151530" y="959062"/>
                </a:cubicBezTo>
                <a:cubicBezTo>
                  <a:pt x="203094" y="959062"/>
                  <a:pt x="245058" y="1001026"/>
                  <a:pt x="245058" y="1052590"/>
                </a:cubicBezTo>
                <a:cubicBezTo>
                  <a:pt x="245058" y="1104153"/>
                  <a:pt x="203094" y="1146118"/>
                  <a:pt x="151530" y="1146118"/>
                </a:cubicBezTo>
                <a:cubicBezTo>
                  <a:pt x="99966" y="1146118"/>
                  <a:pt x="58002" y="1104153"/>
                  <a:pt x="58002" y="1052590"/>
                </a:cubicBezTo>
                <a:close/>
                <a:moveTo>
                  <a:pt x="1036784" y="607715"/>
                </a:moveTo>
                <a:cubicBezTo>
                  <a:pt x="1036784" y="659279"/>
                  <a:pt x="994820" y="701243"/>
                  <a:pt x="943256" y="701243"/>
                </a:cubicBezTo>
                <a:cubicBezTo>
                  <a:pt x="891692" y="701243"/>
                  <a:pt x="849728" y="659279"/>
                  <a:pt x="849728" y="607715"/>
                </a:cubicBezTo>
                <a:cubicBezTo>
                  <a:pt x="849728" y="556151"/>
                  <a:pt x="891692" y="514187"/>
                  <a:pt x="943256" y="514187"/>
                </a:cubicBezTo>
                <a:cubicBezTo>
                  <a:pt x="994820" y="514187"/>
                  <a:pt x="1036784" y="556151"/>
                  <a:pt x="1036784" y="607715"/>
                </a:cubicBezTo>
                <a:close/>
                <a:moveTo>
                  <a:pt x="589589" y="151530"/>
                </a:moveTo>
                <a:cubicBezTo>
                  <a:pt x="589589" y="99966"/>
                  <a:pt x="631554" y="58002"/>
                  <a:pt x="683117" y="58002"/>
                </a:cubicBezTo>
                <a:cubicBezTo>
                  <a:pt x="734681" y="58002"/>
                  <a:pt x="776645" y="99966"/>
                  <a:pt x="776645" y="151530"/>
                </a:cubicBezTo>
                <a:cubicBezTo>
                  <a:pt x="776645" y="203094"/>
                  <a:pt x="734681" y="245058"/>
                  <a:pt x="683117" y="245058"/>
                </a:cubicBezTo>
                <a:cubicBezTo>
                  <a:pt x="631554" y="245058"/>
                  <a:pt x="589589" y="203094"/>
                  <a:pt x="589589" y="151530"/>
                </a:cubicBezTo>
                <a:close/>
                <a:moveTo>
                  <a:pt x="1626373" y="151530"/>
                </a:moveTo>
                <a:cubicBezTo>
                  <a:pt x="1626373" y="99966"/>
                  <a:pt x="1668338" y="58002"/>
                  <a:pt x="1719901" y="58002"/>
                </a:cubicBezTo>
                <a:cubicBezTo>
                  <a:pt x="1771465" y="58002"/>
                  <a:pt x="1813430" y="99966"/>
                  <a:pt x="1813430" y="151530"/>
                </a:cubicBezTo>
                <a:cubicBezTo>
                  <a:pt x="1813430" y="203094"/>
                  <a:pt x="1771465" y="245058"/>
                  <a:pt x="1719901" y="245058"/>
                </a:cubicBezTo>
                <a:cubicBezTo>
                  <a:pt x="1668338" y="245058"/>
                  <a:pt x="1626373" y="203094"/>
                  <a:pt x="1626373" y="151530"/>
                </a:cubicBezTo>
                <a:close/>
                <a:moveTo>
                  <a:pt x="2243949" y="1146118"/>
                </a:moveTo>
                <a:cubicBezTo>
                  <a:pt x="2192385" y="1146118"/>
                  <a:pt x="2150421" y="1104153"/>
                  <a:pt x="2150421" y="1052590"/>
                </a:cubicBezTo>
                <a:cubicBezTo>
                  <a:pt x="2150421" y="1001026"/>
                  <a:pt x="2192385" y="959062"/>
                  <a:pt x="2243949" y="959062"/>
                </a:cubicBezTo>
                <a:cubicBezTo>
                  <a:pt x="2295513" y="959062"/>
                  <a:pt x="2337477" y="1001026"/>
                  <a:pt x="2337477" y="1052590"/>
                </a:cubicBezTo>
                <a:cubicBezTo>
                  <a:pt x="2337477" y="1104153"/>
                  <a:pt x="2295513" y="1146118"/>
                  <a:pt x="2243949" y="1146118"/>
                </a:cubicBezTo>
                <a:close/>
              </a:path>
            </a:pathLst>
          </a:custGeom>
          <a:solidFill>
            <a:srgbClr val="BE58C8"/>
          </a:solidFill>
          <a:ln w="0" cap="flat">
            <a:noFill/>
            <a:prstDash val="solid"/>
            <a:miter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F73C7-83AB-0AA2-FC32-96186E6DA3C1}"/>
              </a:ext>
            </a:extLst>
          </p:cNvPr>
          <p:cNvSpPr txBox="1"/>
          <p:nvPr/>
        </p:nvSpPr>
        <p:spPr>
          <a:xfrm>
            <a:off x="2997673" y="1109960"/>
            <a:ext cx="648130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3.8B language model is available on Microsoft Azure AI Studio, Hugging Face, and </a:t>
            </a:r>
            <a:r>
              <a:rPr kumimoji="0" lang="en-US" sz="1400" u="none" strike="noStrike" kern="1200" cap="none" spc="0" normalizeH="0" baseline="0" noProof="0" dirty="0" err="1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Ollama</a:t>
            </a:r>
            <a:r>
              <a:rPr kumimoji="0" lang="en-US" sz="14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Phi-3 models significantly outperform language models of equal and larger sizes on key benchmarks (see benchmark numbers below, higher numbers are better). Phi-3-mini outperforms models twice its size, while Phi-3-small and Phi-3-medium outperform larger models, including GPT-3.5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510744-2DAE-F8FD-9554-2D1E2236797A}"/>
              </a:ext>
            </a:extLst>
          </p:cNvPr>
          <p:cNvSpPr txBox="1"/>
          <p:nvPr/>
        </p:nvSpPr>
        <p:spPr>
          <a:xfrm>
            <a:off x="433747" y="6337649"/>
            <a:ext cx="2414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Phi-3-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Vision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 </a:t>
            </a:r>
          </a:p>
        </p:txBody>
      </p:sp>
      <p:sp>
        <p:nvSpPr>
          <p:cNvPr id="16" name="Freeform: Shape 13">
            <a:extLst>
              <a:ext uri="{FF2B5EF4-FFF2-40B4-BE49-F238E27FC236}">
                <a16:creationId xmlns:a16="http://schemas.microsoft.com/office/drawing/2014/main" id="{DEAE8F3B-C6C2-2C73-26AA-CD0955C058F4}"/>
              </a:ext>
            </a:extLst>
          </p:cNvPr>
          <p:cNvSpPr>
            <a:spLocks noChangeAspect="1"/>
          </p:cNvSpPr>
          <p:nvPr/>
        </p:nvSpPr>
        <p:spPr>
          <a:xfrm>
            <a:off x="1051801" y="3233625"/>
            <a:ext cx="1178419" cy="1037588"/>
          </a:xfrm>
          <a:custGeom>
            <a:avLst/>
            <a:gdLst>
              <a:gd name="connsiteX0" fmla="*/ 2243949 w 2395507"/>
              <a:gd name="connsiteY0" fmla="*/ 901089 h 2108949"/>
              <a:gd name="connsiteX1" fmla="*/ 2193313 w 2395507"/>
              <a:gd name="connsiteY1" fmla="*/ 909818 h 2108949"/>
              <a:gd name="connsiteX2" fmla="*/ 1820767 w 2395507"/>
              <a:gd name="connsiteY2" fmla="*/ 264518 h 2108949"/>
              <a:gd name="connsiteX3" fmla="*/ 1871461 w 2395507"/>
              <a:gd name="connsiteY3" fmla="*/ 151530 h 2108949"/>
              <a:gd name="connsiteX4" fmla="*/ 1719931 w 2395507"/>
              <a:gd name="connsiteY4" fmla="*/ 0 h 2108949"/>
              <a:gd name="connsiteX5" fmla="*/ 1571562 w 2395507"/>
              <a:gd name="connsiteY5" fmla="*/ 120644 h 2108949"/>
              <a:gd name="connsiteX6" fmla="*/ 831486 w 2395507"/>
              <a:gd name="connsiteY6" fmla="*/ 120644 h 2108949"/>
              <a:gd name="connsiteX7" fmla="*/ 683118 w 2395507"/>
              <a:gd name="connsiteY7" fmla="*/ 0 h 2108949"/>
              <a:gd name="connsiteX8" fmla="*/ 531588 w 2395507"/>
              <a:gd name="connsiteY8" fmla="*/ 151530 h 2108949"/>
              <a:gd name="connsiteX9" fmla="*/ 579816 w 2395507"/>
              <a:gd name="connsiteY9" fmla="*/ 262256 h 2108949"/>
              <a:gd name="connsiteX10" fmla="*/ 205298 w 2395507"/>
              <a:gd name="connsiteY10" fmla="*/ 910949 h 2108949"/>
              <a:gd name="connsiteX11" fmla="*/ 151530 w 2395507"/>
              <a:gd name="connsiteY11" fmla="*/ 901060 h 2108949"/>
              <a:gd name="connsiteX12" fmla="*/ 0 w 2395507"/>
              <a:gd name="connsiteY12" fmla="*/ 1052590 h 2108949"/>
              <a:gd name="connsiteX13" fmla="*/ 151530 w 2395507"/>
              <a:gd name="connsiteY13" fmla="*/ 1204120 h 2108949"/>
              <a:gd name="connsiteX14" fmla="*/ 205298 w 2395507"/>
              <a:gd name="connsiteY14" fmla="*/ 1194230 h 2108949"/>
              <a:gd name="connsiteX15" fmla="*/ 581237 w 2395507"/>
              <a:gd name="connsiteY15" fmla="*/ 1845360 h 2108949"/>
              <a:gd name="connsiteX16" fmla="*/ 531617 w 2395507"/>
              <a:gd name="connsiteY16" fmla="*/ 1957419 h 2108949"/>
              <a:gd name="connsiteX17" fmla="*/ 683147 w 2395507"/>
              <a:gd name="connsiteY17" fmla="*/ 2108949 h 2108949"/>
              <a:gd name="connsiteX18" fmla="*/ 832211 w 2395507"/>
              <a:gd name="connsiteY18" fmla="*/ 1984535 h 2108949"/>
              <a:gd name="connsiteX19" fmla="*/ 1571591 w 2395507"/>
              <a:gd name="connsiteY19" fmla="*/ 1984535 h 2108949"/>
              <a:gd name="connsiteX20" fmla="*/ 1719959 w 2395507"/>
              <a:gd name="connsiteY20" fmla="*/ 2105179 h 2108949"/>
              <a:gd name="connsiteX21" fmla="*/ 1871489 w 2395507"/>
              <a:gd name="connsiteY21" fmla="*/ 1953649 h 2108949"/>
              <a:gd name="connsiteX22" fmla="*/ 1820796 w 2395507"/>
              <a:gd name="connsiteY22" fmla="*/ 1840662 h 2108949"/>
              <a:gd name="connsiteX23" fmla="*/ 2193342 w 2395507"/>
              <a:gd name="connsiteY23" fmla="*/ 1195361 h 2108949"/>
              <a:gd name="connsiteX24" fmla="*/ 2243978 w 2395507"/>
              <a:gd name="connsiteY24" fmla="*/ 1204091 h 2108949"/>
              <a:gd name="connsiteX25" fmla="*/ 2395508 w 2395507"/>
              <a:gd name="connsiteY25" fmla="*/ 1052561 h 2108949"/>
              <a:gd name="connsiteX26" fmla="*/ 2243978 w 2395507"/>
              <a:gd name="connsiteY26" fmla="*/ 901031 h 2108949"/>
              <a:gd name="connsiteX27" fmla="*/ 1719902 w 2395507"/>
              <a:gd name="connsiteY27" fmla="*/ 58031 h 2108949"/>
              <a:gd name="connsiteX28" fmla="*/ 1813430 w 2395507"/>
              <a:gd name="connsiteY28" fmla="*/ 151559 h 2108949"/>
              <a:gd name="connsiteX29" fmla="*/ 1719902 w 2395507"/>
              <a:gd name="connsiteY29" fmla="*/ 245087 h 2108949"/>
              <a:gd name="connsiteX30" fmla="*/ 1626374 w 2395507"/>
              <a:gd name="connsiteY30" fmla="*/ 151559 h 2108949"/>
              <a:gd name="connsiteX31" fmla="*/ 1719902 w 2395507"/>
              <a:gd name="connsiteY31" fmla="*/ 58031 h 2108949"/>
              <a:gd name="connsiteX32" fmla="*/ 1471073 w 2395507"/>
              <a:gd name="connsiteY32" fmla="*/ 510446 h 2108949"/>
              <a:gd name="connsiteX33" fmla="*/ 1564601 w 2395507"/>
              <a:gd name="connsiteY33" fmla="*/ 603974 h 2108949"/>
              <a:gd name="connsiteX34" fmla="*/ 1471073 w 2395507"/>
              <a:gd name="connsiteY34" fmla="*/ 697502 h 2108949"/>
              <a:gd name="connsiteX35" fmla="*/ 1377545 w 2395507"/>
              <a:gd name="connsiteY35" fmla="*/ 603974 h 2108949"/>
              <a:gd name="connsiteX36" fmla="*/ 1471073 w 2395507"/>
              <a:gd name="connsiteY36" fmla="*/ 510446 h 2108949"/>
              <a:gd name="connsiteX37" fmla="*/ 1471073 w 2395507"/>
              <a:gd name="connsiteY37" fmla="*/ 452444 h 2108949"/>
              <a:gd name="connsiteX38" fmla="*/ 1326677 w 2395507"/>
              <a:gd name="connsiteY38" fmla="*/ 558007 h 2108949"/>
              <a:gd name="connsiteX39" fmla="*/ 1086347 w 2395507"/>
              <a:gd name="connsiteY39" fmla="*/ 558007 h 2108949"/>
              <a:gd name="connsiteX40" fmla="*/ 943256 w 2395507"/>
              <a:gd name="connsiteY40" fmla="*/ 456214 h 2108949"/>
              <a:gd name="connsiteX41" fmla="*/ 896013 w 2395507"/>
              <a:gd name="connsiteY41" fmla="*/ 463812 h 2108949"/>
              <a:gd name="connsiteX42" fmla="*/ 779517 w 2395507"/>
              <a:gd name="connsiteY42" fmla="*/ 268404 h 2108949"/>
              <a:gd name="connsiteX43" fmla="*/ 832182 w 2395507"/>
              <a:gd name="connsiteY43" fmla="*/ 178675 h 2108949"/>
              <a:gd name="connsiteX44" fmla="*/ 1570866 w 2395507"/>
              <a:gd name="connsiteY44" fmla="*/ 178675 h 2108949"/>
              <a:gd name="connsiteX45" fmla="*/ 1627649 w 2395507"/>
              <a:gd name="connsiteY45" fmla="*/ 271623 h 2108949"/>
              <a:gd name="connsiteX46" fmla="*/ 1515822 w 2395507"/>
              <a:gd name="connsiteY46" fmla="*/ 459172 h 2108949"/>
              <a:gd name="connsiteX47" fmla="*/ 1471102 w 2395507"/>
              <a:gd name="connsiteY47" fmla="*/ 452444 h 2108949"/>
              <a:gd name="connsiteX48" fmla="*/ 943256 w 2395507"/>
              <a:gd name="connsiteY48" fmla="*/ 514216 h 2108949"/>
              <a:gd name="connsiteX49" fmla="*/ 1036784 w 2395507"/>
              <a:gd name="connsiteY49" fmla="*/ 607744 h 2108949"/>
              <a:gd name="connsiteX50" fmla="*/ 943256 w 2395507"/>
              <a:gd name="connsiteY50" fmla="*/ 701272 h 2108949"/>
              <a:gd name="connsiteX51" fmla="*/ 849728 w 2395507"/>
              <a:gd name="connsiteY51" fmla="*/ 607744 h 2108949"/>
              <a:gd name="connsiteX52" fmla="*/ 943256 w 2395507"/>
              <a:gd name="connsiteY52" fmla="*/ 514216 h 2108949"/>
              <a:gd name="connsiteX53" fmla="*/ 683118 w 2395507"/>
              <a:gd name="connsiteY53" fmla="*/ 58031 h 2108949"/>
              <a:gd name="connsiteX54" fmla="*/ 776646 w 2395507"/>
              <a:gd name="connsiteY54" fmla="*/ 151559 h 2108949"/>
              <a:gd name="connsiteX55" fmla="*/ 683118 w 2395507"/>
              <a:gd name="connsiteY55" fmla="*/ 245087 h 2108949"/>
              <a:gd name="connsiteX56" fmla="*/ 589590 w 2395507"/>
              <a:gd name="connsiteY56" fmla="*/ 151559 h 2108949"/>
              <a:gd name="connsiteX57" fmla="*/ 683118 w 2395507"/>
              <a:gd name="connsiteY57" fmla="*/ 58031 h 2108949"/>
              <a:gd name="connsiteX58" fmla="*/ 58002 w 2395507"/>
              <a:gd name="connsiteY58" fmla="*/ 1052619 h 2108949"/>
              <a:gd name="connsiteX59" fmla="*/ 151530 w 2395507"/>
              <a:gd name="connsiteY59" fmla="*/ 959091 h 2108949"/>
              <a:gd name="connsiteX60" fmla="*/ 245058 w 2395507"/>
              <a:gd name="connsiteY60" fmla="*/ 1052619 h 2108949"/>
              <a:gd name="connsiteX61" fmla="*/ 151530 w 2395507"/>
              <a:gd name="connsiteY61" fmla="*/ 1146147 h 2108949"/>
              <a:gd name="connsiteX62" fmla="*/ 58002 w 2395507"/>
              <a:gd name="connsiteY62" fmla="*/ 1052619 h 2108949"/>
              <a:gd name="connsiteX63" fmla="*/ 683118 w 2395507"/>
              <a:gd name="connsiteY63" fmla="*/ 2050976 h 2108949"/>
              <a:gd name="connsiteX64" fmla="*/ 589590 w 2395507"/>
              <a:gd name="connsiteY64" fmla="*/ 1957448 h 2108949"/>
              <a:gd name="connsiteX65" fmla="*/ 683118 w 2395507"/>
              <a:gd name="connsiteY65" fmla="*/ 1863920 h 2108949"/>
              <a:gd name="connsiteX66" fmla="*/ 776646 w 2395507"/>
              <a:gd name="connsiteY66" fmla="*/ 1957448 h 2108949"/>
              <a:gd name="connsiteX67" fmla="*/ 683118 w 2395507"/>
              <a:gd name="connsiteY67" fmla="*/ 2050976 h 2108949"/>
              <a:gd name="connsiteX68" fmla="*/ 849728 w 2395507"/>
              <a:gd name="connsiteY68" fmla="*/ 1516344 h 2108949"/>
              <a:gd name="connsiteX69" fmla="*/ 943256 w 2395507"/>
              <a:gd name="connsiteY69" fmla="*/ 1422816 h 2108949"/>
              <a:gd name="connsiteX70" fmla="*/ 1036784 w 2395507"/>
              <a:gd name="connsiteY70" fmla="*/ 1516344 h 2108949"/>
              <a:gd name="connsiteX71" fmla="*/ 943256 w 2395507"/>
              <a:gd name="connsiteY71" fmla="*/ 1609872 h 2108949"/>
              <a:gd name="connsiteX72" fmla="*/ 849728 w 2395507"/>
              <a:gd name="connsiteY72" fmla="*/ 1516344 h 2108949"/>
              <a:gd name="connsiteX73" fmla="*/ 943256 w 2395507"/>
              <a:gd name="connsiteY73" fmla="*/ 1667874 h 2108949"/>
              <a:gd name="connsiteX74" fmla="*/ 1091828 w 2395507"/>
              <a:gd name="connsiteY74" fmla="*/ 1546215 h 2108949"/>
              <a:gd name="connsiteX75" fmla="*/ 1322531 w 2395507"/>
              <a:gd name="connsiteY75" fmla="*/ 1546215 h 2108949"/>
              <a:gd name="connsiteX76" fmla="*/ 1471102 w 2395507"/>
              <a:gd name="connsiteY76" fmla="*/ 1667874 h 2108949"/>
              <a:gd name="connsiteX77" fmla="*/ 1510660 w 2395507"/>
              <a:gd name="connsiteY77" fmla="*/ 1662596 h 2108949"/>
              <a:gd name="connsiteX78" fmla="*/ 1617615 w 2395507"/>
              <a:gd name="connsiteY78" fmla="*/ 1841996 h 2108949"/>
              <a:gd name="connsiteX79" fmla="*/ 1570866 w 2395507"/>
              <a:gd name="connsiteY79" fmla="*/ 1926562 h 2108949"/>
              <a:gd name="connsiteX80" fmla="*/ 831486 w 2395507"/>
              <a:gd name="connsiteY80" fmla="*/ 1926562 h 2108949"/>
              <a:gd name="connsiteX81" fmla="*/ 779980 w 2395507"/>
              <a:gd name="connsiteY81" fmla="*/ 1841010 h 2108949"/>
              <a:gd name="connsiteX82" fmla="*/ 889198 w 2395507"/>
              <a:gd name="connsiteY82" fmla="*/ 1657869 h 2108949"/>
              <a:gd name="connsiteX83" fmla="*/ 943285 w 2395507"/>
              <a:gd name="connsiteY83" fmla="*/ 1667874 h 2108949"/>
              <a:gd name="connsiteX84" fmla="*/ 1564601 w 2395507"/>
              <a:gd name="connsiteY84" fmla="*/ 1516344 h 2108949"/>
              <a:gd name="connsiteX85" fmla="*/ 1471073 w 2395507"/>
              <a:gd name="connsiteY85" fmla="*/ 1609872 h 2108949"/>
              <a:gd name="connsiteX86" fmla="*/ 1377545 w 2395507"/>
              <a:gd name="connsiteY86" fmla="*/ 1516344 h 2108949"/>
              <a:gd name="connsiteX87" fmla="*/ 1471073 w 2395507"/>
              <a:gd name="connsiteY87" fmla="*/ 1422816 h 2108949"/>
              <a:gd name="connsiteX88" fmla="*/ 1564601 w 2395507"/>
              <a:gd name="connsiteY88" fmla="*/ 1516344 h 2108949"/>
              <a:gd name="connsiteX89" fmla="*/ 1719902 w 2395507"/>
              <a:gd name="connsiteY89" fmla="*/ 2047206 h 2108949"/>
              <a:gd name="connsiteX90" fmla="*/ 1626374 w 2395507"/>
              <a:gd name="connsiteY90" fmla="*/ 1953678 h 2108949"/>
              <a:gd name="connsiteX91" fmla="*/ 1719902 w 2395507"/>
              <a:gd name="connsiteY91" fmla="*/ 1860150 h 2108949"/>
              <a:gd name="connsiteX92" fmla="*/ 1813430 w 2395507"/>
              <a:gd name="connsiteY92" fmla="*/ 1953678 h 2108949"/>
              <a:gd name="connsiteX93" fmla="*/ 1719902 w 2395507"/>
              <a:gd name="connsiteY93" fmla="*/ 2047206 h 2108949"/>
              <a:gd name="connsiteX94" fmla="*/ 1770914 w 2395507"/>
              <a:gd name="connsiteY94" fmla="*/ 1810994 h 2108949"/>
              <a:gd name="connsiteX95" fmla="*/ 1719902 w 2395507"/>
              <a:gd name="connsiteY95" fmla="*/ 1802148 h 2108949"/>
              <a:gd name="connsiteX96" fmla="*/ 1667062 w 2395507"/>
              <a:gd name="connsiteY96" fmla="*/ 1811661 h 2108949"/>
              <a:gd name="connsiteX97" fmla="*/ 1562803 w 2395507"/>
              <a:gd name="connsiteY97" fmla="*/ 1636814 h 2108949"/>
              <a:gd name="connsiteX98" fmla="*/ 1622603 w 2395507"/>
              <a:gd name="connsiteY98" fmla="*/ 1516315 h 2108949"/>
              <a:gd name="connsiteX99" fmla="*/ 1584032 w 2395507"/>
              <a:gd name="connsiteY99" fmla="*/ 1415450 h 2108949"/>
              <a:gd name="connsiteX100" fmla="*/ 1707083 w 2395507"/>
              <a:gd name="connsiteY100" fmla="*/ 1203540 h 2108949"/>
              <a:gd name="connsiteX101" fmla="*/ 1719902 w 2395507"/>
              <a:gd name="connsiteY101" fmla="*/ 1204120 h 2108949"/>
              <a:gd name="connsiteX102" fmla="*/ 1871432 w 2395507"/>
              <a:gd name="connsiteY102" fmla="*/ 1052590 h 2108949"/>
              <a:gd name="connsiteX103" fmla="*/ 1719902 w 2395507"/>
              <a:gd name="connsiteY103" fmla="*/ 901060 h 2108949"/>
              <a:gd name="connsiteX104" fmla="*/ 1568372 w 2395507"/>
              <a:gd name="connsiteY104" fmla="*/ 1052590 h 2108949"/>
              <a:gd name="connsiteX105" fmla="*/ 1649719 w 2395507"/>
              <a:gd name="connsiteY105" fmla="*/ 1186806 h 2108949"/>
              <a:gd name="connsiteX106" fmla="*/ 1537457 w 2395507"/>
              <a:gd name="connsiteY106" fmla="*/ 1380126 h 2108949"/>
              <a:gd name="connsiteX107" fmla="*/ 1471073 w 2395507"/>
              <a:gd name="connsiteY107" fmla="*/ 1364785 h 2108949"/>
              <a:gd name="connsiteX108" fmla="*/ 1322212 w 2395507"/>
              <a:gd name="connsiteY108" fmla="*/ 1488184 h 2108949"/>
              <a:gd name="connsiteX109" fmla="*/ 1092147 w 2395507"/>
              <a:gd name="connsiteY109" fmla="*/ 1488184 h 2108949"/>
              <a:gd name="connsiteX110" fmla="*/ 943285 w 2395507"/>
              <a:gd name="connsiteY110" fmla="*/ 1364785 h 2108949"/>
              <a:gd name="connsiteX111" fmla="*/ 791755 w 2395507"/>
              <a:gd name="connsiteY111" fmla="*/ 1516315 h 2108949"/>
              <a:gd name="connsiteX112" fmla="*/ 840013 w 2395507"/>
              <a:gd name="connsiteY112" fmla="*/ 1627070 h 2108949"/>
              <a:gd name="connsiteX113" fmla="*/ 729113 w 2395507"/>
              <a:gd name="connsiteY113" fmla="*/ 1813053 h 2108949"/>
              <a:gd name="connsiteX114" fmla="*/ 683118 w 2395507"/>
              <a:gd name="connsiteY114" fmla="*/ 1805889 h 2108949"/>
              <a:gd name="connsiteX115" fmla="*/ 630771 w 2395507"/>
              <a:gd name="connsiteY115" fmla="*/ 1815228 h 2108949"/>
              <a:gd name="connsiteX116" fmla="*/ 254541 w 2395507"/>
              <a:gd name="connsiteY116" fmla="*/ 1163576 h 2108949"/>
              <a:gd name="connsiteX117" fmla="*/ 303060 w 2395507"/>
              <a:gd name="connsiteY117" fmla="*/ 1052590 h 2108949"/>
              <a:gd name="connsiteX118" fmla="*/ 254541 w 2395507"/>
              <a:gd name="connsiteY118" fmla="*/ 941603 h 2108949"/>
              <a:gd name="connsiteX119" fmla="*/ 629002 w 2395507"/>
              <a:gd name="connsiteY119" fmla="*/ 293026 h 2108949"/>
              <a:gd name="connsiteX120" fmla="*/ 683118 w 2395507"/>
              <a:gd name="connsiteY120" fmla="*/ 303060 h 2108949"/>
              <a:gd name="connsiteX121" fmla="*/ 728504 w 2395507"/>
              <a:gd name="connsiteY121" fmla="*/ 296100 h 2108949"/>
              <a:gd name="connsiteX122" fmla="*/ 845407 w 2395507"/>
              <a:gd name="connsiteY122" fmla="*/ 492146 h 2108949"/>
              <a:gd name="connsiteX123" fmla="*/ 791726 w 2395507"/>
              <a:gd name="connsiteY123" fmla="*/ 607715 h 2108949"/>
              <a:gd name="connsiteX124" fmla="*/ 943256 w 2395507"/>
              <a:gd name="connsiteY124" fmla="*/ 759245 h 2108949"/>
              <a:gd name="connsiteX125" fmla="*/ 1094554 w 2395507"/>
              <a:gd name="connsiteY125" fmla="*/ 615980 h 2108949"/>
              <a:gd name="connsiteX126" fmla="*/ 1320066 w 2395507"/>
              <a:gd name="connsiteY126" fmla="*/ 615980 h 2108949"/>
              <a:gd name="connsiteX127" fmla="*/ 1471073 w 2395507"/>
              <a:gd name="connsiteY127" fmla="*/ 755475 h 2108949"/>
              <a:gd name="connsiteX128" fmla="*/ 1622603 w 2395507"/>
              <a:gd name="connsiteY128" fmla="*/ 603945 h 2108949"/>
              <a:gd name="connsiteX129" fmla="*/ 1566922 w 2395507"/>
              <a:gd name="connsiteY129" fmla="*/ 486665 h 2108949"/>
              <a:gd name="connsiteX130" fmla="*/ 1679677 w 2395507"/>
              <a:gd name="connsiteY130" fmla="*/ 297579 h 2108949"/>
              <a:gd name="connsiteX131" fmla="*/ 1719931 w 2395507"/>
              <a:gd name="connsiteY131" fmla="*/ 303060 h 2108949"/>
              <a:gd name="connsiteX132" fmla="*/ 1770943 w 2395507"/>
              <a:gd name="connsiteY132" fmla="*/ 294215 h 2108949"/>
              <a:gd name="connsiteX133" fmla="*/ 2143431 w 2395507"/>
              <a:gd name="connsiteY133" fmla="*/ 939370 h 2108949"/>
              <a:gd name="connsiteX134" fmla="*/ 2092448 w 2395507"/>
              <a:gd name="connsiteY134" fmla="*/ 1052590 h 2108949"/>
              <a:gd name="connsiteX135" fmla="*/ 2143431 w 2395507"/>
              <a:gd name="connsiteY135" fmla="*/ 1165809 h 2108949"/>
              <a:gd name="connsiteX136" fmla="*/ 1770943 w 2395507"/>
              <a:gd name="connsiteY136" fmla="*/ 1810965 h 2108949"/>
              <a:gd name="connsiteX137" fmla="*/ 1626374 w 2395507"/>
              <a:gd name="connsiteY137" fmla="*/ 1052619 h 2108949"/>
              <a:gd name="connsiteX138" fmla="*/ 1719902 w 2395507"/>
              <a:gd name="connsiteY138" fmla="*/ 959091 h 2108949"/>
              <a:gd name="connsiteX139" fmla="*/ 1813430 w 2395507"/>
              <a:gd name="connsiteY139" fmla="*/ 1052619 h 2108949"/>
              <a:gd name="connsiteX140" fmla="*/ 1719902 w 2395507"/>
              <a:gd name="connsiteY140" fmla="*/ 1146147 h 2108949"/>
              <a:gd name="connsiteX141" fmla="*/ 1626374 w 2395507"/>
              <a:gd name="connsiteY141" fmla="*/ 1052619 h 2108949"/>
              <a:gd name="connsiteX142" fmla="*/ 2243949 w 2395507"/>
              <a:gd name="connsiteY142" fmla="*/ 1146147 h 2108949"/>
              <a:gd name="connsiteX143" fmla="*/ 2150421 w 2395507"/>
              <a:gd name="connsiteY143" fmla="*/ 1052619 h 2108949"/>
              <a:gd name="connsiteX144" fmla="*/ 2243949 w 2395507"/>
              <a:gd name="connsiteY144" fmla="*/ 959091 h 2108949"/>
              <a:gd name="connsiteX145" fmla="*/ 2337477 w 2395507"/>
              <a:gd name="connsiteY145" fmla="*/ 1052619 h 2108949"/>
              <a:gd name="connsiteX146" fmla="*/ 2243949 w 2395507"/>
              <a:gd name="connsiteY146" fmla="*/ 1146147 h 210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2395507" h="2108949">
                <a:moveTo>
                  <a:pt x="2243949" y="901089"/>
                </a:moveTo>
                <a:cubicBezTo>
                  <a:pt x="2226200" y="901089"/>
                  <a:pt x="2209148" y="904192"/>
                  <a:pt x="2193313" y="909818"/>
                </a:cubicBezTo>
                <a:lnTo>
                  <a:pt x="1820767" y="264518"/>
                </a:lnTo>
                <a:cubicBezTo>
                  <a:pt x="1851856" y="236735"/>
                  <a:pt x="1871461" y="196394"/>
                  <a:pt x="1871461" y="151530"/>
                </a:cubicBezTo>
                <a:cubicBezTo>
                  <a:pt x="1871461" y="67978"/>
                  <a:pt x="1803482" y="0"/>
                  <a:pt x="1719931" y="0"/>
                </a:cubicBezTo>
                <a:cubicBezTo>
                  <a:pt x="1646964" y="0"/>
                  <a:pt x="1585888" y="51854"/>
                  <a:pt x="1571562" y="120644"/>
                </a:cubicBezTo>
                <a:lnTo>
                  <a:pt x="831486" y="120644"/>
                </a:lnTo>
                <a:cubicBezTo>
                  <a:pt x="817189" y="51854"/>
                  <a:pt x="756113" y="0"/>
                  <a:pt x="683118" y="0"/>
                </a:cubicBezTo>
                <a:cubicBezTo>
                  <a:pt x="599566" y="0"/>
                  <a:pt x="531588" y="67978"/>
                  <a:pt x="531588" y="151530"/>
                </a:cubicBezTo>
                <a:cubicBezTo>
                  <a:pt x="531588" y="195176"/>
                  <a:pt x="550177" y="234560"/>
                  <a:pt x="579816" y="262256"/>
                </a:cubicBezTo>
                <a:lnTo>
                  <a:pt x="205298" y="910949"/>
                </a:lnTo>
                <a:cubicBezTo>
                  <a:pt x="188593" y="904569"/>
                  <a:pt x="170468" y="901060"/>
                  <a:pt x="151530" y="901060"/>
                </a:cubicBezTo>
                <a:cubicBezTo>
                  <a:pt x="67978" y="901060"/>
                  <a:pt x="0" y="969038"/>
                  <a:pt x="0" y="1052590"/>
                </a:cubicBezTo>
                <a:cubicBezTo>
                  <a:pt x="0" y="1136141"/>
                  <a:pt x="67978" y="1204120"/>
                  <a:pt x="151530" y="1204120"/>
                </a:cubicBezTo>
                <a:cubicBezTo>
                  <a:pt x="170468" y="1204120"/>
                  <a:pt x="188564" y="1200611"/>
                  <a:pt x="205298" y="1194230"/>
                </a:cubicBezTo>
                <a:lnTo>
                  <a:pt x="581237" y="1845360"/>
                </a:lnTo>
                <a:cubicBezTo>
                  <a:pt x="550757" y="1873085"/>
                  <a:pt x="531617" y="1913048"/>
                  <a:pt x="531617" y="1957419"/>
                </a:cubicBezTo>
                <a:cubicBezTo>
                  <a:pt x="531617" y="2040971"/>
                  <a:pt x="599595" y="2108949"/>
                  <a:pt x="683147" y="2108949"/>
                </a:cubicBezTo>
                <a:cubicBezTo>
                  <a:pt x="757447" y="2108949"/>
                  <a:pt x="819364" y="2055182"/>
                  <a:pt x="832211" y="1984535"/>
                </a:cubicBezTo>
                <a:lnTo>
                  <a:pt x="1571591" y="1984535"/>
                </a:lnTo>
                <a:cubicBezTo>
                  <a:pt x="1585888" y="2053326"/>
                  <a:pt x="1646964" y="2105179"/>
                  <a:pt x="1719959" y="2105179"/>
                </a:cubicBezTo>
                <a:cubicBezTo>
                  <a:pt x="1803511" y="2105179"/>
                  <a:pt x="1871489" y="2037201"/>
                  <a:pt x="1871489" y="1953649"/>
                </a:cubicBezTo>
                <a:cubicBezTo>
                  <a:pt x="1871489" y="1908785"/>
                  <a:pt x="1851885" y="1868444"/>
                  <a:pt x="1820796" y="1840662"/>
                </a:cubicBezTo>
                <a:lnTo>
                  <a:pt x="2193342" y="1195361"/>
                </a:lnTo>
                <a:cubicBezTo>
                  <a:pt x="2209177" y="1200987"/>
                  <a:pt x="2226229" y="1204091"/>
                  <a:pt x="2243978" y="1204091"/>
                </a:cubicBezTo>
                <a:cubicBezTo>
                  <a:pt x="2327529" y="1204091"/>
                  <a:pt x="2395508" y="1136112"/>
                  <a:pt x="2395508" y="1052561"/>
                </a:cubicBezTo>
                <a:cubicBezTo>
                  <a:pt x="2395508" y="969009"/>
                  <a:pt x="2327529" y="901031"/>
                  <a:pt x="2243978" y="901031"/>
                </a:cubicBezTo>
                <a:close/>
                <a:moveTo>
                  <a:pt x="1719902" y="58031"/>
                </a:moveTo>
                <a:cubicBezTo>
                  <a:pt x="1771465" y="58031"/>
                  <a:pt x="1813430" y="99995"/>
                  <a:pt x="1813430" y="151559"/>
                </a:cubicBezTo>
                <a:cubicBezTo>
                  <a:pt x="1813430" y="203123"/>
                  <a:pt x="1771465" y="245087"/>
                  <a:pt x="1719902" y="245087"/>
                </a:cubicBezTo>
                <a:cubicBezTo>
                  <a:pt x="1668338" y="245087"/>
                  <a:pt x="1626374" y="203123"/>
                  <a:pt x="1626374" y="151559"/>
                </a:cubicBezTo>
                <a:cubicBezTo>
                  <a:pt x="1626374" y="99995"/>
                  <a:pt x="1668338" y="58031"/>
                  <a:pt x="1719902" y="58031"/>
                </a:cubicBezTo>
                <a:close/>
                <a:moveTo>
                  <a:pt x="1471073" y="510446"/>
                </a:moveTo>
                <a:cubicBezTo>
                  <a:pt x="1522637" y="510446"/>
                  <a:pt x="1564601" y="552410"/>
                  <a:pt x="1564601" y="603974"/>
                </a:cubicBezTo>
                <a:cubicBezTo>
                  <a:pt x="1564601" y="655538"/>
                  <a:pt x="1522637" y="697502"/>
                  <a:pt x="1471073" y="697502"/>
                </a:cubicBezTo>
                <a:cubicBezTo>
                  <a:pt x="1419510" y="697502"/>
                  <a:pt x="1377545" y="655538"/>
                  <a:pt x="1377545" y="603974"/>
                </a:cubicBezTo>
                <a:cubicBezTo>
                  <a:pt x="1377545" y="552410"/>
                  <a:pt x="1419510" y="510446"/>
                  <a:pt x="1471073" y="510446"/>
                </a:cubicBezTo>
                <a:close/>
                <a:moveTo>
                  <a:pt x="1471073" y="452444"/>
                </a:moveTo>
                <a:cubicBezTo>
                  <a:pt x="1403530" y="452444"/>
                  <a:pt x="1346195" y="496873"/>
                  <a:pt x="1326677" y="558007"/>
                </a:cubicBezTo>
                <a:lnTo>
                  <a:pt x="1086347" y="558007"/>
                </a:lnTo>
                <a:cubicBezTo>
                  <a:pt x="1065727" y="498816"/>
                  <a:pt x="1009378" y="456214"/>
                  <a:pt x="943256" y="456214"/>
                </a:cubicBezTo>
                <a:cubicBezTo>
                  <a:pt x="926755" y="456214"/>
                  <a:pt x="910891" y="458911"/>
                  <a:pt x="896013" y="463812"/>
                </a:cubicBezTo>
                <a:lnTo>
                  <a:pt x="779517" y="268404"/>
                </a:lnTo>
                <a:cubicBezTo>
                  <a:pt x="806545" y="246073"/>
                  <a:pt x="825686" y="214549"/>
                  <a:pt x="832182" y="178675"/>
                </a:cubicBezTo>
                <a:lnTo>
                  <a:pt x="1570866" y="178675"/>
                </a:lnTo>
                <a:cubicBezTo>
                  <a:pt x="1577710" y="216318"/>
                  <a:pt x="1598475" y="249147"/>
                  <a:pt x="1627649" y="271623"/>
                </a:cubicBezTo>
                <a:lnTo>
                  <a:pt x="1515822" y="459172"/>
                </a:lnTo>
                <a:cubicBezTo>
                  <a:pt x="1501669" y="454793"/>
                  <a:pt x="1486676" y="452444"/>
                  <a:pt x="1471102" y="452444"/>
                </a:cubicBezTo>
                <a:close/>
                <a:moveTo>
                  <a:pt x="943256" y="514216"/>
                </a:moveTo>
                <a:cubicBezTo>
                  <a:pt x="994820" y="514216"/>
                  <a:pt x="1036784" y="556180"/>
                  <a:pt x="1036784" y="607744"/>
                </a:cubicBezTo>
                <a:cubicBezTo>
                  <a:pt x="1036784" y="659308"/>
                  <a:pt x="994820" y="701272"/>
                  <a:pt x="943256" y="701272"/>
                </a:cubicBezTo>
                <a:cubicBezTo>
                  <a:pt x="891692" y="701272"/>
                  <a:pt x="849728" y="659308"/>
                  <a:pt x="849728" y="607744"/>
                </a:cubicBezTo>
                <a:cubicBezTo>
                  <a:pt x="849728" y="556180"/>
                  <a:pt x="891692" y="514216"/>
                  <a:pt x="943256" y="514216"/>
                </a:cubicBezTo>
                <a:close/>
                <a:moveTo>
                  <a:pt x="683118" y="58031"/>
                </a:moveTo>
                <a:cubicBezTo>
                  <a:pt x="734681" y="58031"/>
                  <a:pt x="776646" y="99995"/>
                  <a:pt x="776646" y="151559"/>
                </a:cubicBezTo>
                <a:cubicBezTo>
                  <a:pt x="776646" y="203123"/>
                  <a:pt x="734681" y="245087"/>
                  <a:pt x="683118" y="245087"/>
                </a:cubicBezTo>
                <a:cubicBezTo>
                  <a:pt x="631554" y="245087"/>
                  <a:pt x="589590" y="203123"/>
                  <a:pt x="589590" y="151559"/>
                </a:cubicBezTo>
                <a:cubicBezTo>
                  <a:pt x="589590" y="99995"/>
                  <a:pt x="631554" y="58031"/>
                  <a:pt x="683118" y="58031"/>
                </a:cubicBezTo>
                <a:close/>
                <a:moveTo>
                  <a:pt x="58002" y="1052619"/>
                </a:moveTo>
                <a:cubicBezTo>
                  <a:pt x="58002" y="1001055"/>
                  <a:pt x="99966" y="959091"/>
                  <a:pt x="151530" y="959091"/>
                </a:cubicBezTo>
                <a:cubicBezTo>
                  <a:pt x="203094" y="959091"/>
                  <a:pt x="245058" y="1001055"/>
                  <a:pt x="245058" y="1052619"/>
                </a:cubicBezTo>
                <a:cubicBezTo>
                  <a:pt x="245058" y="1104182"/>
                  <a:pt x="203094" y="1146147"/>
                  <a:pt x="151530" y="1146147"/>
                </a:cubicBezTo>
                <a:cubicBezTo>
                  <a:pt x="99966" y="1146147"/>
                  <a:pt x="58002" y="1104182"/>
                  <a:pt x="58002" y="1052619"/>
                </a:cubicBezTo>
                <a:close/>
                <a:moveTo>
                  <a:pt x="683118" y="2050976"/>
                </a:moveTo>
                <a:cubicBezTo>
                  <a:pt x="631554" y="2050976"/>
                  <a:pt x="589590" y="2009012"/>
                  <a:pt x="589590" y="1957448"/>
                </a:cubicBezTo>
                <a:cubicBezTo>
                  <a:pt x="589590" y="1905885"/>
                  <a:pt x="631554" y="1863920"/>
                  <a:pt x="683118" y="1863920"/>
                </a:cubicBezTo>
                <a:cubicBezTo>
                  <a:pt x="734681" y="1863920"/>
                  <a:pt x="776646" y="1905885"/>
                  <a:pt x="776646" y="1957448"/>
                </a:cubicBezTo>
                <a:cubicBezTo>
                  <a:pt x="776646" y="2009012"/>
                  <a:pt x="734681" y="2050976"/>
                  <a:pt x="683118" y="2050976"/>
                </a:cubicBezTo>
                <a:close/>
                <a:moveTo>
                  <a:pt x="849728" y="1516344"/>
                </a:moveTo>
                <a:cubicBezTo>
                  <a:pt x="849728" y="1464780"/>
                  <a:pt x="891692" y="1422816"/>
                  <a:pt x="943256" y="1422816"/>
                </a:cubicBezTo>
                <a:cubicBezTo>
                  <a:pt x="994820" y="1422816"/>
                  <a:pt x="1036784" y="1464780"/>
                  <a:pt x="1036784" y="1516344"/>
                </a:cubicBezTo>
                <a:cubicBezTo>
                  <a:pt x="1036784" y="1567908"/>
                  <a:pt x="994820" y="1609872"/>
                  <a:pt x="943256" y="1609872"/>
                </a:cubicBezTo>
                <a:cubicBezTo>
                  <a:pt x="891692" y="1609872"/>
                  <a:pt x="849728" y="1567908"/>
                  <a:pt x="849728" y="1516344"/>
                </a:cubicBezTo>
                <a:close/>
                <a:moveTo>
                  <a:pt x="943256" y="1667874"/>
                </a:moveTo>
                <a:cubicBezTo>
                  <a:pt x="1016599" y="1667874"/>
                  <a:pt x="1077908" y="1615498"/>
                  <a:pt x="1091828" y="1546215"/>
                </a:cubicBezTo>
                <a:lnTo>
                  <a:pt x="1322531" y="1546215"/>
                </a:lnTo>
                <a:cubicBezTo>
                  <a:pt x="1336451" y="1615498"/>
                  <a:pt x="1397759" y="1667874"/>
                  <a:pt x="1471102" y="1667874"/>
                </a:cubicBezTo>
                <a:cubicBezTo>
                  <a:pt x="1484791" y="1667874"/>
                  <a:pt x="1498044" y="1666018"/>
                  <a:pt x="1510660" y="1662596"/>
                </a:cubicBezTo>
                <a:lnTo>
                  <a:pt x="1617615" y="1841996"/>
                </a:lnTo>
                <a:cubicBezTo>
                  <a:pt x="1593718" y="1863891"/>
                  <a:pt x="1576869" y="1893356"/>
                  <a:pt x="1570866" y="1926562"/>
                </a:cubicBezTo>
                <a:lnTo>
                  <a:pt x="831486" y="1926562"/>
                </a:lnTo>
                <a:cubicBezTo>
                  <a:pt x="824410" y="1892457"/>
                  <a:pt x="805820" y="1862528"/>
                  <a:pt x="779980" y="1841010"/>
                </a:cubicBezTo>
                <a:lnTo>
                  <a:pt x="889198" y="1657869"/>
                </a:lnTo>
                <a:cubicBezTo>
                  <a:pt x="906019" y="1664307"/>
                  <a:pt x="924231" y="1667874"/>
                  <a:pt x="943285" y="1667874"/>
                </a:cubicBezTo>
                <a:close/>
                <a:moveTo>
                  <a:pt x="1564601" y="1516344"/>
                </a:moveTo>
                <a:cubicBezTo>
                  <a:pt x="1564601" y="1567908"/>
                  <a:pt x="1522637" y="1609872"/>
                  <a:pt x="1471073" y="1609872"/>
                </a:cubicBezTo>
                <a:cubicBezTo>
                  <a:pt x="1419510" y="1609872"/>
                  <a:pt x="1377545" y="1567908"/>
                  <a:pt x="1377545" y="1516344"/>
                </a:cubicBezTo>
                <a:cubicBezTo>
                  <a:pt x="1377545" y="1464780"/>
                  <a:pt x="1419510" y="1422816"/>
                  <a:pt x="1471073" y="1422816"/>
                </a:cubicBezTo>
                <a:cubicBezTo>
                  <a:pt x="1522637" y="1422816"/>
                  <a:pt x="1564601" y="1464780"/>
                  <a:pt x="1564601" y="1516344"/>
                </a:cubicBezTo>
                <a:close/>
                <a:moveTo>
                  <a:pt x="1719902" y="2047206"/>
                </a:moveTo>
                <a:cubicBezTo>
                  <a:pt x="1668338" y="2047206"/>
                  <a:pt x="1626374" y="2005242"/>
                  <a:pt x="1626374" y="1953678"/>
                </a:cubicBezTo>
                <a:cubicBezTo>
                  <a:pt x="1626374" y="1902115"/>
                  <a:pt x="1668338" y="1860150"/>
                  <a:pt x="1719902" y="1860150"/>
                </a:cubicBezTo>
                <a:cubicBezTo>
                  <a:pt x="1771465" y="1860150"/>
                  <a:pt x="1813430" y="1902115"/>
                  <a:pt x="1813430" y="1953678"/>
                </a:cubicBezTo>
                <a:cubicBezTo>
                  <a:pt x="1813430" y="2005242"/>
                  <a:pt x="1771465" y="2047206"/>
                  <a:pt x="1719902" y="2047206"/>
                </a:cubicBezTo>
                <a:close/>
                <a:moveTo>
                  <a:pt x="1770914" y="1810994"/>
                </a:moveTo>
                <a:cubicBezTo>
                  <a:pt x="1754964" y="1805280"/>
                  <a:pt x="1737795" y="1802148"/>
                  <a:pt x="1719902" y="1802148"/>
                </a:cubicBezTo>
                <a:cubicBezTo>
                  <a:pt x="1702008" y="1802148"/>
                  <a:pt x="1683534" y="1805512"/>
                  <a:pt x="1667062" y="1811661"/>
                </a:cubicBezTo>
                <a:lnTo>
                  <a:pt x="1562803" y="1636814"/>
                </a:lnTo>
                <a:cubicBezTo>
                  <a:pt x="1599113" y="1609118"/>
                  <a:pt x="1622603" y="1565414"/>
                  <a:pt x="1622603" y="1516315"/>
                </a:cubicBezTo>
                <a:cubicBezTo>
                  <a:pt x="1622603" y="1477599"/>
                  <a:pt x="1607987" y="1442275"/>
                  <a:pt x="1584032" y="1415450"/>
                </a:cubicBezTo>
                <a:lnTo>
                  <a:pt x="1707083" y="1203540"/>
                </a:lnTo>
                <a:cubicBezTo>
                  <a:pt x="1711317" y="1203888"/>
                  <a:pt x="1715581" y="1204120"/>
                  <a:pt x="1719902" y="1204120"/>
                </a:cubicBezTo>
                <a:cubicBezTo>
                  <a:pt x="1803453" y="1204120"/>
                  <a:pt x="1871432" y="1136141"/>
                  <a:pt x="1871432" y="1052590"/>
                </a:cubicBezTo>
                <a:cubicBezTo>
                  <a:pt x="1871432" y="969038"/>
                  <a:pt x="1803453" y="901060"/>
                  <a:pt x="1719902" y="901060"/>
                </a:cubicBezTo>
                <a:cubicBezTo>
                  <a:pt x="1636350" y="901060"/>
                  <a:pt x="1568372" y="969038"/>
                  <a:pt x="1568372" y="1052590"/>
                </a:cubicBezTo>
                <a:cubicBezTo>
                  <a:pt x="1568372" y="1110824"/>
                  <a:pt x="1601403" y="1161459"/>
                  <a:pt x="1649719" y="1186806"/>
                </a:cubicBezTo>
                <a:lnTo>
                  <a:pt x="1537457" y="1380126"/>
                </a:lnTo>
                <a:cubicBezTo>
                  <a:pt x="1517388" y="1370295"/>
                  <a:pt x="1494854" y="1364785"/>
                  <a:pt x="1471073" y="1364785"/>
                </a:cubicBezTo>
                <a:cubicBezTo>
                  <a:pt x="1397121" y="1364785"/>
                  <a:pt x="1335436" y="1418031"/>
                  <a:pt x="1322212" y="1488184"/>
                </a:cubicBezTo>
                <a:lnTo>
                  <a:pt x="1092147" y="1488184"/>
                </a:lnTo>
                <a:cubicBezTo>
                  <a:pt x="1078923" y="1418031"/>
                  <a:pt x="1017208" y="1364785"/>
                  <a:pt x="943285" y="1364785"/>
                </a:cubicBezTo>
                <a:cubicBezTo>
                  <a:pt x="859733" y="1364785"/>
                  <a:pt x="791755" y="1432763"/>
                  <a:pt x="791755" y="1516315"/>
                </a:cubicBezTo>
                <a:cubicBezTo>
                  <a:pt x="791755" y="1559990"/>
                  <a:pt x="810345" y="1599403"/>
                  <a:pt x="840013" y="1627070"/>
                </a:cubicBezTo>
                <a:lnTo>
                  <a:pt x="729113" y="1813053"/>
                </a:lnTo>
                <a:cubicBezTo>
                  <a:pt x="714613" y="1808412"/>
                  <a:pt x="699155" y="1805889"/>
                  <a:pt x="683118" y="1805889"/>
                </a:cubicBezTo>
                <a:cubicBezTo>
                  <a:pt x="664731" y="1805889"/>
                  <a:pt x="647098" y="1809196"/>
                  <a:pt x="630771" y="1815228"/>
                </a:cubicBezTo>
                <a:lnTo>
                  <a:pt x="254541" y="1163576"/>
                </a:lnTo>
                <a:cubicBezTo>
                  <a:pt x="284354" y="1135880"/>
                  <a:pt x="303060" y="1096381"/>
                  <a:pt x="303060" y="1052590"/>
                </a:cubicBezTo>
                <a:cubicBezTo>
                  <a:pt x="303060" y="1008798"/>
                  <a:pt x="284354" y="969299"/>
                  <a:pt x="254541" y="941603"/>
                </a:cubicBezTo>
                <a:lnTo>
                  <a:pt x="629002" y="293026"/>
                </a:lnTo>
                <a:cubicBezTo>
                  <a:pt x="645822" y="299464"/>
                  <a:pt x="664064" y="303060"/>
                  <a:pt x="683118" y="303060"/>
                </a:cubicBezTo>
                <a:cubicBezTo>
                  <a:pt x="698923" y="303060"/>
                  <a:pt x="714177" y="300624"/>
                  <a:pt x="728504" y="296100"/>
                </a:cubicBezTo>
                <a:lnTo>
                  <a:pt x="845407" y="492146"/>
                </a:lnTo>
                <a:cubicBezTo>
                  <a:pt x="812607" y="519958"/>
                  <a:pt x="791726" y="561429"/>
                  <a:pt x="791726" y="607715"/>
                </a:cubicBezTo>
                <a:cubicBezTo>
                  <a:pt x="791726" y="691267"/>
                  <a:pt x="859704" y="759245"/>
                  <a:pt x="943256" y="759245"/>
                </a:cubicBezTo>
                <a:cubicBezTo>
                  <a:pt x="1026808" y="759245"/>
                  <a:pt x="1090233" y="695704"/>
                  <a:pt x="1094554" y="615980"/>
                </a:cubicBezTo>
                <a:lnTo>
                  <a:pt x="1320066" y="615980"/>
                </a:lnTo>
                <a:cubicBezTo>
                  <a:pt x="1326214" y="693935"/>
                  <a:pt x="1391582" y="755475"/>
                  <a:pt x="1471073" y="755475"/>
                </a:cubicBezTo>
                <a:cubicBezTo>
                  <a:pt x="1554625" y="755475"/>
                  <a:pt x="1622603" y="687497"/>
                  <a:pt x="1622603" y="603945"/>
                </a:cubicBezTo>
                <a:cubicBezTo>
                  <a:pt x="1622603" y="556731"/>
                  <a:pt x="1600882" y="514477"/>
                  <a:pt x="1566922" y="486665"/>
                </a:cubicBezTo>
                <a:lnTo>
                  <a:pt x="1679677" y="297579"/>
                </a:lnTo>
                <a:cubicBezTo>
                  <a:pt x="1692496" y="301117"/>
                  <a:pt x="1705981" y="303060"/>
                  <a:pt x="1719931" y="303060"/>
                </a:cubicBezTo>
                <a:cubicBezTo>
                  <a:pt x="1737824" y="303060"/>
                  <a:pt x="1754993" y="299928"/>
                  <a:pt x="1770943" y="294215"/>
                </a:cubicBezTo>
                <a:lnTo>
                  <a:pt x="2143431" y="939370"/>
                </a:lnTo>
                <a:cubicBezTo>
                  <a:pt x="2112197" y="967153"/>
                  <a:pt x="2092448" y="1007609"/>
                  <a:pt x="2092448" y="1052590"/>
                </a:cubicBezTo>
                <a:cubicBezTo>
                  <a:pt x="2092448" y="1097570"/>
                  <a:pt x="2112169" y="1138026"/>
                  <a:pt x="2143431" y="1165809"/>
                </a:cubicBezTo>
                <a:lnTo>
                  <a:pt x="1770943" y="1810965"/>
                </a:lnTo>
                <a:close/>
                <a:moveTo>
                  <a:pt x="1626374" y="1052619"/>
                </a:moveTo>
                <a:cubicBezTo>
                  <a:pt x="1626374" y="1001055"/>
                  <a:pt x="1668338" y="959091"/>
                  <a:pt x="1719902" y="959091"/>
                </a:cubicBezTo>
                <a:cubicBezTo>
                  <a:pt x="1771465" y="959091"/>
                  <a:pt x="1813430" y="1001055"/>
                  <a:pt x="1813430" y="1052619"/>
                </a:cubicBezTo>
                <a:cubicBezTo>
                  <a:pt x="1813430" y="1104182"/>
                  <a:pt x="1771465" y="1146147"/>
                  <a:pt x="1719902" y="1146147"/>
                </a:cubicBezTo>
                <a:cubicBezTo>
                  <a:pt x="1668338" y="1146147"/>
                  <a:pt x="1626374" y="1104182"/>
                  <a:pt x="1626374" y="1052619"/>
                </a:cubicBezTo>
                <a:close/>
                <a:moveTo>
                  <a:pt x="2243949" y="1146147"/>
                </a:moveTo>
                <a:cubicBezTo>
                  <a:pt x="2192385" y="1146147"/>
                  <a:pt x="2150421" y="1104182"/>
                  <a:pt x="2150421" y="1052619"/>
                </a:cubicBezTo>
                <a:cubicBezTo>
                  <a:pt x="2150421" y="1001055"/>
                  <a:pt x="2192385" y="959091"/>
                  <a:pt x="2243949" y="959091"/>
                </a:cubicBezTo>
                <a:cubicBezTo>
                  <a:pt x="2295513" y="959091"/>
                  <a:pt x="2337477" y="1001055"/>
                  <a:pt x="2337477" y="1052619"/>
                </a:cubicBezTo>
                <a:cubicBezTo>
                  <a:pt x="2337477" y="1104182"/>
                  <a:pt x="2295513" y="1146147"/>
                  <a:pt x="2243949" y="1146147"/>
                </a:cubicBezTo>
                <a:close/>
              </a:path>
            </a:pathLst>
          </a:custGeom>
          <a:solidFill>
            <a:srgbClr val="9187E6"/>
          </a:solidFill>
          <a:ln w="0" cap="flat">
            <a:noFill/>
            <a:prstDash val="solid"/>
            <a:miter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7E5ADE-89EF-34A2-2502-E6FFF39EB025}"/>
              </a:ext>
            </a:extLst>
          </p:cNvPr>
          <p:cNvSpPr txBox="1"/>
          <p:nvPr/>
        </p:nvSpPr>
        <p:spPr>
          <a:xfrm>
            <a:off x="2997673" y="3331292"/>
            <a:ext cx="6781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 just 7B parameters, Phi-3-small beats GPT-3.5T on a variety of language, reasoning, coding, and math benchmarks.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4CC5597-A215-AC79-54F7-6F3B0DC57CA3}"/>
              </a:ext>
            </a:extLst>
          </p:cNvPr>
          <p:cNvSpPr txBox="1"/>
          <p:nvPr/>
        </p:nvSpPr>
        <p:spPr>
          <a:xfrm>
            <a:off x="2997673" y="4064706"/>
            <a:ext cx="6781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Phi-3-medium with 14B parameters continues this trend and outperforms the Gemini 1.0 Pro.</a:t>
            </a:r>
            <a:endParaRPr kumimoji="0" lang="en-US" sz="180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0" name="Freeform: Shape 26">
            <a:extLst>
              <a:ext uri="{FF2B5EF4-FFF2-40B4-BE49-F238E27FC236}">
                <a16:creationId xmlns:a16="http://schemas.microsoft.com/office/drawing/2014/main" id="{B843D86A-4B78-08A1-4F8A-B67CE41A544E}"/>
              </a:ext>
            </a:extLst>
          </p:cNvPr>
          <p:cNvSpPr/>
          <p:nvPr/>
        </p:nvSpPr>
        <p:spPr>
          <a:xfrm>
            <a:off x="970114" y="5237865"/>
            <a:ext cx="1175798" cy="1012013"/>
          </a:xfrm>
          <a:custGeom>
            <a:avLst/>
            <a:gdLst>
              <a:gd name="connsiteX0" fmla="*/ 2243949 w 2395507"/>
              <a:gd name="connsiteY0" fmla="*/ 901089 h 2108949"/>
              <a:gd name="connsiteX1" fmla="*/ 2193313 w 2395507"/>
              <a:gd name="connsiteY1" fmla="*/ 909818 h 2108949"/>
              <a:gd name="connsiteX2" fmla="*/ 1820767 w 2395507"/>
              <a:gd name="connsiteY2" fmla="*/ 264518 h 2108949"/>
              <a:gd name="connsiteX3" fmla="*/ 1871461 w 2395507"/>
              <a:gd name="connsiteY3" fmla="*/ 151530 h 2108949"/>
              <a:gd name="connsiteX4" fmla="*/ 1719931 w 2395507"/>
              <a:gd name="connsiteY4" fmla="*/ 0 h 2108949"/>
              <a:gd name="connsiteX5" fmla="*/ 1571562 w 2395507"/>
              <a:gd name="connsiteY5" fmla="*/ 120644 h 2108949"/>
              <a:gd name="connsiteX6" fmla="*/ 831486 w 2395507"/>
              <a:gd name="connsiteY6" fmla="*/ 120644 h 2108949"/>
              <a:gd name="connsiteX7" fmla="*/ 683118 w 2395507"/>
              <a:gd name="connsiteY7" fmla="*/ 0 h 2108949"/>
              <a:gd name="connsiteX8" fmla="*/ 531588 w 2395507"/>
              <a:gd name="connsiteY8" fmla="*/ 151530 h 2108949"/>
              <a:gd name="connsiteX9" fmla="*/ 579816 w 2395507"/>
              <a:gd name="connsiteY9" fmla="*/ 262256 h 2108949"/>
              <a:gd name="connsiteX10" fmla="*/ 205298 w 2395507"/>
              <a:gd name="connsiteY10" fmla="*/ 910949 h 2108949"/>
              <a:gd name="connsiteX11" fmla="*/ 151530 w 2395507"/>
              <a:gd name="connsiteY11" fmla="*/ 901059 h 2108949"/>
              <a:gd name="connsiteX12" fmla="*/ 0 w 2395507"/>
              <a:gd name="connsiteY12" fmla="*/ 1052589 h 2108949"/>
              <a:gd name="connsiteX13" fmla="*/ 151530 w 2395507"/>
              <a:gd name="connsiteY13" fmla="*/ 1204119 h 2108949"/>
              <a:gd name="connsiteX14" fmla="*/ 205298 w 2395507"/>
              <a:gd name="connsiteY14" fmla="*/ 1194230 h 2108949"/>
              <a:gd name="connsiteX15" fmla="*/ 581237 w 2395507"/>
              <a:gd name="connsiteY15" fmla="*/ 1845360 h 2108949"/>
              <a:gd name="connsiteX16" fmla="*/ 531617 w 2395507"/>
              <a:gd name="connsiteY16" fmla="*/ 1957419 h 2108949"/>
              <a:gd name="connsiteX17" fmla="*/ 683147 w 2395507"/>
              <a:gd name="connsiteY17" fmla="*/ 2108949 h 2108949"/>
              <a:gd name="connsiteX18" fmla="*/ 832211 w 2395507"/>
              <a:gd name="connsiteY18" fmla="*/ 1984535 h 2108949"/>
              <a:gd name="connsiteX19" fmla="*/ 1571591 w 2395507"/>
              <a:gd name="connsiteY19" fmla="*/ 1984535 h 2108949"/>
              <a:gd name="connsiteX20" fmla="*/ 1719959 w 2395507"/>
              <a:gd name="connsiteY20" fmla="*/ 2105179 h 2108949"/>
              <a:gd name="connsiteX21" fmla="*/ 1871489 w 2395507"/>
              <a:gd name="connsiteY21" fmla="*/ 1953649 h 2108949"/>
              <a:gd name="connsiteX22" fmla="*/ 1820796 w 2395507"/>
              <a:gd name="connsiteY22" fmla="*/ 1840662 h 2108949"/>
              <a:gd name="connsiteX23" fmla="*/ 2193342 w 2395507"/>
              <a:gd name="connsiteY23" fmla="*/ 1195361 h 2108949"/>
              <a:gd name="connsiteX24" fmla="*/ 2243978 w 2395507"/>
              <a:gd name="connsiteY24" fmla="*/ 1204091 h 2108949"/>
              <a:gd name="connsiteX25" fmla="*/ 2395508 w 2395507"/>
              <a:gd name="connsiteY25" fmla="*/ 1052561 h 2108949"/>
              <a:gd name="connsiteX26" fmla="*/ 2243978 w 2395507"/>
              <a:gd name="connsiteY26" fmla="*/ 901031 h 2108949"/>
              <a:gd name="connsiteX27" fmla="*/ 2143402 w 2395507"/>
              <a:gd name="connsiteY27" fmla="*/ 939399 h 2108949"/>
              <a:gd name="connsiteX28" fmla="*/ 2095609 w 2395507"/>
              <a:gd name="connsiteY28" fmla="*/ 1021675 h 2108949"/>
              <a:gd name="connsiteX29" fmla="*/ 1868270 w 2395507"/>
              <a:gd name="connsiteY29" fmla="*/ 1021790 h 2108949"/>
              <a:gd name="connsiteX30" fmla="*/ 1719902 w 2395507"/>
              <a:gd name="connsiteY30" fmla="*/ 901089 h 2108949"/>
              <a:gd name="connsiteX31" fmla="*/ 1714449 w 2395507"/>
              <a:gd name="connsiteY31" fmla="*/ 901234 h 2108949"/>
              <a:gd name="connsiteX32" fmla="*/ 1594356 w 2395507"/>
              <a:gd name="connsiteY32" fmla="*/ 691934 h 2108949"/>
              <a:gd name="connsiteX33" fmla="*/ 1622603 w 2395507"/>
              <a:gd name="connsiteY33" fmla="*/ 603974 h 2108949"/>
              <a:gd name="connsiteX34" fmla="*/ 1566922 w 2395507"/>
              <a:gd name="connsiteY34" fmla="*/ 486694 h 2108949"/>
              <a:gd name="connsiteX35" fmla="*/ 1679677 w 2395507"/>
              <a:gd name="connsiteY35" fmla="*/ 297608 h 2108949"/>
              <a:gd name="connsiteX36" fmla="*/ 1719931 w 2395507"/>
              <a:gd name="connsiteY36" fmla="*/ 303089 h 2108949"/>
              <a:gd name="connsiteX37" fmla="*/ 1770943 w 2395507"/>
              <a:gd name="connsiteY37" fmla="*/ 294244 h 2108949"/>
              <a:gd name="connsiteX38" fmla="*/ 2143431 w 2395507"/>
              <a:gd name="connsiteY38" fmla="*/ 939399 h 2108949"/>
              <a:gd name="connsiteX39" fmla="*/ 1570837 w 2395507"/>
              <a:gd name="connsiteY39" fmla="*/ 1926563 h 2108949"/>
              <a:gd name="connsiteX40" fmla="*/ 831457 w 2395507"/>
              <a:gd name="connsiteY40" fmla="*/ 1926563 h 2108949"/>
              <a:gd name="connsiteX41" fmla="*/ 779951 w 2395507"/>
              <a:gd name="connsiteY41" fmla="*/ 1841010 h 2108949"/>
              <a:gd name="connsiteX42" fmla="*/ 889169 w 2395507"/>
              <a:gd name="connsiteY42" fmla="*/ 1657869 h 2108949"/>
              <a:gd name="connsiteX43" fmla="*/ 943256 w 2395507"/>
              <a:gd name="connsiteY43" fmla="*/ 1667874 h 2108949"/>
              <a:gd name="connsiteX44" fmla="*/ 1091828 w 2395507"/>
              <a:gd name="connsiteY44" fmla="*/ 1546215 h 2108949"/>
              <a:gd name="connsiteX45" fmla="*/ 1322531 w 2395507"/>
              <a:gd name="connsiteY45" fmla="*/ 1546215 h 2108949"/>
              <a:gd name="connsiteX46" fmla="*/ 1471102 w 2395507"/>
              <a:gd name="connsiteY46" fmla="*/ 1667874 h 2108949"/>
              <a:gd name="connsiteX47" fmla="*/ 1510660 w 2395507"/>
              <a:gd name="connsiteY47" fmla="*/ 1662596 h 2108949"/>
              <a:gd name="connsiteX48" fmla="*/ 1617615 w 2395507"/>
              <a:gd name="connsiteY48" fmla="*/ 1841996 h 2108949"/>
              <a:gd name="connsiteX49" fmla="*/ 1570866 w 2395507"/>
              <a:gd name="connsiteY49" fmla="*/ 1926563 h 2108949"/>
              <a:gd name="connsiteX50" fmla="*/ 849728 w 2395507"/>
              <a:gd name="connsiteY50" fmla="*/ 1516344 h 2108949"/>
              <a:gd name="connsiteX51" fmla="*/ 943256 w 2395507"/>
              <a:gd name="connsiteY51" fmla="*/ 1422816 h 2108949"/>
              <a:gd name="connsiteX52" fmla="*/ 1036784 w 2395507"/>
              <a:gd name="connsiteY52" fmla="*/ 1516344 h 2108949"/>
              <a:gd name="connsiteX53" fmla="*/ 943256 w 2395507"/>
              <a:gd name="connsiteY53" fmla="*/ 1609872 h 2108949"/>
              <a:gd name="connsiteX54" fmla="*/ 849728 w 2395507"/>
              <a:gd name="connsiteY54" fmla="*/ 1516344 h 2108949"/>
              <a:gd name="connsiteX55" fmla="*/ 1471073 w 2395507"/>
              <a:gd name="connsiteY55" fmla="*/ 1609872 h 2108949"/>
              <a:gd name="connsiteX56" fmla="*/ 1377545 w 2395507"/>
              <a:gd name="connsiteY56" fmla="*/ 1516344 h 2108949"/>
              <a:gd name="connsiteX57" fmla="*/ 1471073 w 2395507"/>
              <a:gd name="connsiteY57" fmla="*/ 1422816 h 2108949"/>
              <a:gd name="connsiteX58" fmla="*/ 1564601 w 2395507"/>
              <a:gd name="connsiteY58" fmla="*/ 1516344 h 2108949"/>
              <a:gd name="connsiteX59" fmla="*/ 1471073 w 2395507"/>
              <a:gd name="connsiteY59" fmla="*/ 1609872 h 2108949"/>
              <a:gd name="connsiteX60" fmla="*/ 1537457 w 2395507"/>
              <a:gd name="connsiteY60" fmla="*/ 1380155 h 2108949"/>
              <a:gd name="connsiteX61" fmla="*/ 1471073 w 2395507"/>
              <a:gd name="connsiteY61" fmla="*/ 1364814 h 2108949"/>
              <a:gd name="connsiteX62" fmla="*/ 1322212 w 2395507"/>
              <a:gd name="connsiteY62" fmla="*/ 1488213 h 2108949"/>
              <a:gd name="connsiteX63" fmla="*/ 1092147 w 2395507"/>
              <a:gd name="connsiteY63" fmla="*/ 1488213 h 2108949"/>
              <a:gd name="connsiteX64" fmla="*/ 943285 w 2395507"/>
              <a:gd name="connsiteY64" fmla="*/ 1364814 h 2108949"/>
              <a:gd name="connsiteX65" fmla="*/ 884500 w 2395507"/>
              <a:gd name="connsiteY65" fmla="*/ 1376704 h 2108949"/>
              <a:gd name="connsiteX66" fmla="*/ 768931 w 2395507"/>
              <a:gd name="connsiteY66" fmla="*/ 1179962 h 2108949"/>
              <a:gd name="connsiteX67" fmla="*/ 838446 w 2395507"/>
              <a:gd name="connsiteY67" fmla="*/ 1052648 h 2108949"/>
              <a:gd name="connsiteX68" fmla="*/ 770410 w 2395507"/>
              <a:gd name="connsiteY68" fmla="*/ 926291 h 2108949"/>
              <a:gd name="connsiteX69" fmla="*/ 876409 w 2395507"/>
              <a:gd name="connsiteY69" fmla="*/ 743729 h 2108949"/>
              <a:gd name="connsiteX70" fmla="*/ 943256 w 2395507"/>
              <a:gd name="connsiteY70" fmla="*/ 759332 h 2108949"/>
              <a:gd name="connsiteX71" fmla="*/ 1094554 w 2395507"/>
              <a:gd name="connsiteY71" fmla="*/ 616067 h 2108949"/>
              <a:gd name="connsiteX72" fmla="*/ 1320066 w 2395507"/>
              <a:gd name="connsiteY72" fmla="*/ 616067 h 2108949"/>
              <a:gd name="connsiteX73" fmla="*/ 1471073 w 2395507"/>
              <a:gd name="connsiteY73" fmla="*/ 755562 h 2108949"/>
              <a:gd name="connsiteX74" fmla="*/ 1550884 w 2395507"/>
              <a:gd name="connsiteY74" fmla="*/ 732767 h 2108949"/>
              <a:gd name="connsiteX75" fmla="*/ 1655723 w 2395507"/>
              <a:gd name="connsiteY75" fmla="*/ 915473 h 2108949"/>
              <a:gd name="connsiteX76" fmla="*/ 1568401 w 2395507"/>
              <a:gd name="connsiteY76" fmla="*/ 1052677 h 2108949"/>
              <a:gd name="connsiteX77" fmla="*/ 1649748 w 2395507"/>
              <a:gd name="connsiteY77" fmla="*/ 1186893 h 2108949"/>
              <a:gd name="connsiteX78" fmla="*/ 1537486 w 2395507"/>
              <a:gd name="connsiteY78" fmla="*/ 1380214 h 2108949"/>
              <a:gd name="connsiteX79" fmla="*/ 780416 w 2395507"/>
              <a:gd name="connsiteY79" fmla="*/ 1052619 h 2108949"/>
              <a:gd name="connsiteX80" fmla="*/ 686887 w 2395507"/>
              <a:gd name="connsiteY80" fmla="*/ 1146147 h 2108949"/>
              <a:gd name="connsiteX81" fmla="*/ 593359 w 2395507"/>
              <a:gd name="connsiteY81" fmla="*/ 1052619 h 2108949"/>
              <a:gd name="connsiteX82" fmla="*/ 686887 w 2395507"/>
              <a:gd name="connsiteY82" fmla="*/ 959090 h 2108949"/>
              <a:gd name="connsiteX83" fmla="*/ 780416 w 2395507"/>
              <a:gd name="connsiteY83" fmla="*/ 1052619 h 2108949"/>
              <a:gd name="connsiteX84" fmla="*/ 832182 w 2395507"/>
              <a:gd name="connsiteY84" fmla="*/ 178675 h 2108949"/>
              <a:gd name="connsiteX85" fmla="*/ 1570866 w 2395507"/>
              <a:gd name="connsiteY85" fmla="*/ 178675 h 2108949"/>
              <a:gd name="connsiteX86" fmla="*/ 1627649 w 2395507"/>
              <a:gd name="connsiteY86" fmla="*/ 271623 h 2108949"/>
              <a:gd name="connsiteX87" fmla="*/ 1515822 w 2395507"/>
              <a:gd name="connsiteY87" fmla="*/ 459172 h 2108949"/>
              <a:gd name="connsiteX88" fmla="*/ 1471102 w 2395507"/>
              <a:gd name="connsiteY88" fmla="*/ 452444 h 2108949"/>
              <a:gd name="connsiteX89" fmla="*/ 1326707 w 2395507"/>
              <a:gd name="connsiteY89" fmla="*/ 558007 h 2108949"/>
              <a:gd name="connsiteX90" fmla="*/ 1086376 w 2395507"/>
              <a:gd name="connsiteY90" fmla="*/ 558007 h 2108949"/>
              <a:gd name="connsiteX91" fmla="*/ 943285 w 2395507"/>
              <a:gd name="connsiteY91" fmla="*/ 456214 h 2108949"/>
              <a:gd name="connsiteX92" fmla="*/ 896042 w 2395507"/>
              <a:gd name="connsiteY92" fmla="*/ 463812 h 2108949"/>
              <a:gd name="connsiteX93" fmla="*/ 779546 w 2395507"/>
              <a:gd name="connsiteY93" fmla="*/ 268404 h 2108949"/>
              <a:gd name="connsiteX94" fmla="*/ 832211 w 2395507"/>
              <a:gd name="connsiteY94" fmla="*/ 178675 h 2108949"/>
              <a:gd name="connsiteX95" fmla="*/ 1471073 w 2395507"/>
              <a:gd name="connsiteY95" fmla="*/ 697502 h 2108949"/>
              <a:gd name="connsiteX96" fmla="*/ 1377545 w 2395507"/>
              <a:gd name="connsiteY96" fmla="*/ 603974 h 2108949"/>
              <a:gd name="connsiteX97" fmla="*/ 1471073 w 2395507"/>
              <a:gd name="connsiteY97" fmla="*/ 510446 h 2108949"/>
              <a:gd name="connsiteX98" fmla="*/ 1564601 w 2395507"/>
              <a:gd name="connsiteY98" fmla="*/ 603974 h 2108949"/>
              <a:gd name="connsiteX99" fmla="*/ 1471073 w 2395507"/>
              <a:gd name="connsiteY99" fmla="*/ 697502 h 2108949"/>
              <a:gd name="connsiteX100" fmla="*/ 849728 w 2395507"/>
              <a:gd name="connsiteY100" fmla="*/ 607744 h 2108949"/>
              <a:gd name="connsiteX101" fmla="*/ 943256 w 2395507"/>
              <a:gd name="connsiteY101" fmla="*/ 514216 h 2108949"/>
              <a:gd name="connsiteX102" fmla="*/ 1036784 w 2395507"/>
              <a:gd name="connsiteY102" fmla="*/ 607744 h 2108949"/>
              <a:gd name="connsiteX103" fmla="*/ 943256 w 2395507"/>
              <a:gd name="connsiteY103" fmla="*/ 701272 h 2108949"/>
              <a:gd name="connsiteX104" fmla="*/ 849728 w 2395507"/>
              <a:gd name="connsiteY104" fmla="*/ 607744 h 2108949"/>
              <a:gd name="connsiteX105" fmla="*/ 1626374 w 2395507"/>
              <a:gd name="connsiteY105" fmla="*/ 1052619 h 2108949"/>
              <a:gd name="connsiteX106" fmla="*/ 1719902 w 2395507"/>
              <a:gd name="connsiteY106" fmla="*/ 959090 h 2108949"/>
              <a:gd name="connsiteX107" fmla="*/ 1813430 w 2395507"/>
              <a:gd name="connsiteY107" fmla="*/ 1052619 h 2108949"/>
              <a:gd name="connsiteX108" fmla="*/ 1719902 w 2395507"/>
              <a:gd name="connsiteY108" fmla="*/ 1146147 h 2108949"/>
              <a:gd name="connsiteX109" fmla="*/ 1626374 w 2395507"/>
              <a:gd name="connsiteY109" fmla="*/ 1052619 h 2108949"/>
              <a:gd name="connsiteX110" fmla="*/ 1719902 w 2395507"/>
              <a:gd name="connsiteY110" fmla="*/ 58031 h 2108949"/>
              <a:gd name="connsiteX111" fmla="*/ 1813430 w 2395507"/>
              <a:gd name="connsiteY111" fmla="*/ 151559 h 2108949"/>
              <a:gd name="connsiteX112" fmla="*/ 1719902 w 2395507"/>
              <a:gd name="connsiteY112" fmla="*/ 245087 h 2108949"/>
              <a:gd name="connsiteX113" fmla="*/ 1626374 w 2395507"/>
              <a:gd name="connsiteY113" fmla="*/ 151559 h 2108949"/>
              <a:gd name="connsiteX114" fmla="*/ 1719902 w 2395507"/>
              <a:gd name="connsiteY114" fmla="*/ 58031 h 2108949"/>
              <a:gd name="connsiteX115" fmla="*/ 683118 w 2395507"/>
              <a:gd name="connsiteY115" fmla="*/ 58031 h 2108949"/>
              <a:gd name="connsiteX116" fmla="*/ 776646 w 2395507"/>
              <a:gd name="connsiteY116" fmla="*/ 151559 h 2108949"/>
              <a:gd name="connsiteX117" fmla="*/ 683118 w 2395507"/>
              <a:gd name="connsiteY117" fmla="*/ 245087 h 2108949"/>
              <a:gd name="connsiteX118" fmla="*/ 589590 w 2395507"/>
              <a:gd name="connsiteY118" fmla="*/ 151559 h 2108949"/>
              <a:gd name="connsiteX119" fmla="*/ 683118 w 2395507"/>
              <a:gd name="connsiteY119" fmla="*/ 58031 h 2108949"/>
              <a:gd name="connsiteX120" fmla="*/ 629002 w 2395507"/>
              <a:gd name="connsiteY120" fmla="*/ 293055 h 2108949"/>
              <a:gd name="connsiteX121" fmla="*/ 683118 w 2395507"/>
              <a:gd name="connsiteY121" fmla="*/ 303089 h 2108949"/>
              <a:gd name="connsiteX122" fmla="*/ 728504 w 2395507"/>
              <a:gd name="connsiteY122" fmla="*/ 296129 h 2108949"/>
              <a:gd name="connsiteX123" fmla="*/ 845407 w 2395507"/>
              <a:gd name="connsiteY123" fmla="*/ 492175 h 2108949"/>
              <a:gd name="connsiteX124" fmla="*/ 791726 w 2395507"/>
              <a:gd name="connsiteY124" fmla="*/ 607744 h 2108949"/>
              <a:gd name="connsiteX125" fmla="*/ 829920 w 2395507"/>
              <a:gd name="connsiteY125" fmla="*/ 708174 h 2108949"/>
              <a:gd name="connsiteX126" fmla="*/ 716236 w 2395507"/>
              <a:gd name="connsiteY126" fmla="*/ 903960 h 2108949"/>
              <a:gd name="connsiteX127" fmla="*/ 686858 w 2395507"/>
              <a:gd name="connsiteY127" fmla="*/ 901089 h 2108949"/>
              <a:gd name="connsiteX128" fmla="*/ 537823 w 2395507"/>
              <a:gd name="connsiteY128" fmla="*/ 1025445 h 2108949"/>
              <a:gd name="connsiteX129" fmla="*/ 300566 w 2395507"/>
              <a:gd name="connsiteY129" fmla="*/ 1025561 h 2108949"/>
              <a:gd name="connsiteX130" fmla="*/ 254541 w 2395507"/>
              <a:gd name="connsiteY130" fmla="*/ 941632 h 2108949"/>
              <a:gd name="connsiteX131" fmla="*/ 629002 w 2395507"/>
              <a:gd name="connsiteY131" fmla="*/ 293055 h 2108949"/>
              <a:gd name="connsiteX132" fmla="*/ 58002 w 2395507"/>
              <a:gd name="connsiteY132" fmla="*/ 1052619 h 2108949"/>
              <a:gd name="connsiteX133" fmla="*/ 151530 w 2395507"/>
              <a:gd name="connsiteY133" fmla="*/ 959090 h 2108949"/>
              <a:gd name="connsiteX134" fmla="*/ 245058 w 2395507"/>
              <a:gd name="connsiteY134" fmla="*/ 1052619 h 2108949"/>
              <a:gd name="connsiteX135" fmla="*/ 151530 w 2395507"/>
              <a:gd name="connsiteY135" fmla="*/ 1146147 h 2108949"/>
              <a:gd name="connsiteX136" fmla="*/ 58002 w 2395507"/>
              <a:gd name="connsiteY136" fmla="*/ 1052619 h 2108949"/>
              <a:gd name="connsiteX137" fmla="*/ 254541 w 2395507"/>
              <a:gd name="connsiteY137" fmla="*/ 1163605 h 2108949"/>
              <a:gd name="connsiteX138" fmla="*/ 299870 w 2395507"/>
              <a:gd name="connsiteY138" fmla="*/ 1083563 h 2108949"/>
              <a:gd name="connsiteX139" fmla="*/ 538519 w 2395507"/>
              <a:gd name="connsiteY139" fmla="*/ 1083447 h 2108949"/>
              <a:gd name="connsiteX140" fmla="*/ 686887 w 2395507"/>
              <a:gd name="connsiteY140" fmla="*/ 1204149 h 2108949"/>
              <a:gd name="connsiteX141" fmla="*/ 714351 w 2395507"/>
              <a:gd name="connsiteY141" fmla="*/ 1201596 h 2108949"/>
              <a:gd name="connsiteX142" fmla="*/ 836242 w 2395507"/>
              <a:gd name="connsiteY142" fmla="*/ 1409156 h 2108949"/>
              <a:gd name="connsiteX143" fmla="*/ 791726 w 2395507"/>
              <a:gd name="connsiteY143" fmla="*/ 1516344 h 2108949"/>
              <a:gd name="connsiteX144" fmla="*/ 839984 w 2395507"/>
              <a:gd name="connsiteY144" fmla="*/ 1627099 h 2108949"/>
              <a:gd name="connsiteX145" fmla="*/ 729084 w 2395507"/>
              <a:gd name="connsiteY145" fmla="*/ 1813082 h 2108949"/>
              <a:gd name="connsiteX146" fmla="*/ 683089 w 2395507"/>
              <a:gd name="connsiteY146" fmla="*/ 1805918 h 2108949"/>
              <a:gd name="connsiteX147" fmla="*/ 630742 w 2395507"/>
              <a:gd name="connsiteY147" fmla="*/ 1815257 h 2108949"/>
              <a:gd name="connsiteX148" fmla="*/ 254512 w 2395507"/>
              <a:gd name="connsiteY148" fmla="*/ 1163605 h 2108949"/>
              <a:gd name="connsiteX149" fmla="*/ 683118 w 2395507"/>
              <a:gd name="connsiteY149" fmla="*/ 2050976 h 2108949"/>
              <a:gd name="connsiteX150" fmla="*/ 589590 w 2395507"/>
              <a:gd name="connsiteY150" fmla="*/ 1957448 h 2108949"/>
              <a:gd name="connsiteX151" fmla="*/ 683118 w 2395507"/>
              <a:gd name="connsiteY151" fmla="*/ 1863920 h 2108949"/>
              <a:gd name="connsiteX152" fmla="*/ 776646 w 2395507"/>
              <a:gd name="connsiteY152" fmla="*/ 1957448 h 2108949"/>
              <a:gd name="connsiteX153" fmla="*/ 683118 w 2395507"/>
              <a:gd name="connsiteY153" fmla="*/ 2050976 h 2108949"/>
              <a:gd name="connsiteX154" fmla="*/ 1719902 w 2395507"/>
              <a:gd name="connsiteY154" fmla="*/ 2047206 h 2108949"/>
              <a:gd name="connsiteX155" fmla="*/ 1626374 w 2395507"/>
              <a:gd name="connsiteY155" fmla="*/ 1953678 h 2108949"/>
              <a:gd name="connsiteX156" fmla="*/ 1719902 w 2395507"/>
              <a:gd name="connsiteY156" fmla="*/ 1860150 h 2108949"/>
              <a:gd name="connsiteX157" fmla="*/ 1813430 w 2395507"/>
              <a:gd name="connsiteY157" fmla="*/ 1953678 h 2108949"/>
              <a:gd name="connsiteX158" fmla="*/ 1719902 w 2395507"/>
              <a:gd name="connsiteY158" fmla="*/ 2047206 h 2108949"/>
              <a:gd name="connsiteX159" fmla="*/ 1770914 w 2395507"/>
              <a:gd name="connsiteY159" fmla="*/ 1810993 h 2108949"/>
              <a:gd name="connsiteX160" fmla="*/ 1719902 w 2395507"/>
              <a:gd name="connsiteY160" fmla="*/ 1802148 h 2108949"/>
              <a:gd name="connsiteX161" fmla="*/ 1667062 w 2395507"/>
              <a:gd name="connsiteY161" fmla="*/ 1811661 h 2108949"/>
              <a:gd name="connsiteX162" fmla="*/ 1562803 w 2395507"/>
              <a:gd name="connsiteY162" fmla="*/ 1636814 h 2108949"/>
              <a:gd name="connsiteX163" fmla="*/ 1622603 w 2395507"/>
              <a:gd name="connsiteY163" fmla="*/ 1516315 h 2108949"/>
              <a:gd name="connsiteX164" fmla="*/ 1584032 w 2395507"/>
              <a:gd name="connsiteY164" fmla="*/ 1415450 h 2108949"/>
              <a:gd name="connsiteX165" fmla="*/ 1707083 w 2395507"/>
              <a:gd name="connsiteY165" fmla="*/ 1203540 h 2108949"/>
              <a:gd name="connsiteX166" fmla="*/ 1719902 w 2395507"/>
              <a:gd name="connsiteY166" fmla="*/ 1204119 h 2108949"/>
              <a:gd name="connsiteX167" fmla="*/ 1868937 w 2395507"/>
              <a:gd name="connsiteY167" fmla="*/ 1079764 h 2108949"/>
              <a:gd name="connsiteX168" fmla="*/ 2094884 w 2395507"/>
              <a:gd name="connsiteY168" fmla="*/ 1079648 h 2108949"/>
              <a:gd name="connsiteX169" fmla="*/ 2143402 w 2395507"/>
              <a:gd name="connsiteY169" fmla="*/ 1165809 h 2108949"/>
              <a:gd name="connsiteX170" fmla="*/ 1770914 w 2395507"/>
              <a:gd name="connsiteY170" fmla="*/ 1810964 h 2108949"/>
              <a:gd name="connsiteX171" fmla="*/ 2243949 w 2395507"/>
              <a:gd name="connsiteY171" fmla="*/ 1146147 h 2108949"/>
              <a:gd name="connsiteX172" fmla="*/ 2150421 w 2395507"/>
              <a:gd name="connsiteY172" fmla="*/ 1052619 h 2108949"/>
              <a:gd name="connsiteX173" fmla="*/ 2243949 w 2395507"/>
              <a:gd name="connsiteY173" fmla="*/ 959090 h 2108949"/>
              <a:gd name="connsiteX174" fmla="*/ 2337477 w 2395507"/>
              <a:gd name="connsiteY174" fmla="*/ 1052619 h 2108949"/>
              <a:gd name="connsiteX175" fmla="*/ 2243949 w 2395507"/>
              <a:gd name="connsiteY175" fmla="*/ 1146147 h 2108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2395507" h="2108949">
                <a:moveTo>
                  <a:pt x="2243949" y="901089"/>
                </a:moveTo>
                <a:cubicBezTo>
                  <a:pt x="2226200" y="901089"/>
                  <a:pt x="2209148" y="904192"/>
                  <a:pt x="2193313" y="909818"/>
                </a:cubicBezTo>
                <a:lnTo>
                  <a:pt x="1820767" y="264518"/>
                </a:lnTo>
                <a:cubicBezTo>
                  <a:pt x="1851856" y="236735"/>
                  <a:pt x="1871461" y="196395"/>
                  <a:pt x="1871461" y="151530"/>
                </a:cubicBezTo>
                <a:cubicBezTo>
                  <a:pt x="1871461" y="67978"/>
                  <a:pt x="1803482" y="0"/>
                  <a:pt x="1719931" y="0"/>
                </a:cubicBezTo>
                <a:cubicBezTo>
                  <a:pt x="1646964" y="0"/>
                  <a:pt x="1585888" y="51854"/>
                  <a:pt x="1571562" y="120644"/>
                </a:cubicBezTo>
                <a:lnTo>
                  <a:pt x="831486" y="120644"/>
                </a:lnTo>
                <a:cubicBezTo>
                  <a:pt x="817189" y="51854"/>
                  <a:pt x="756113" y="0"/>
                  <a:pt x="683118" y="0"/>
                </a:cubicBezTo>
                <a:cubicBezTo>
                  <a:pt x="599566" y="0"/>
                  <a:pt x="531588" y="67978"/>
                  <a:pt x="531588" y="151530"/>
                </a:cubicBezTo>
                <a:cubicBezTo>
                  <a:pt x="531588" y="195176"/>
                  <a:pt x="550177" y="234560"/>
                  <a:pt x="579816" y="262256"/>
                </a:cubicBezTo>
                <a:lnTo>
                  <a:pt x="205298" y="910949"/>
                </a:lnTo>
                <a:cubicBezTo>
                  <a:pt x="188593" y="904569"/>
                  <a:pt x="170468" y="901059"/>
                  <a:pt x="151530" y="901059"/>
                </a:cubicBezTo>
                <a:cubicBezTo>
                  <a:pt x="67978" y="901059"/>
                  <a:pt x="0" y="969038"/>
                  <a:pt x="0" y="1052589"/>
                </a:cubicBezTo>
                <a:cubicBezTo>
                  <a:pt x="0" y="1136141"/>
                  <a:pt x="67978" y="1204119"/>
                  <a:pt x="151530" y="1204119"/>
                </a:cubicBezTo>
                <a:cubicBezTo>
                  <a:pt x="170468" y="1204119"/>
                  <a:pt x="188564" y="1200610"/>
                  <a:pt x="205298" y="1194230"/>
                </a:cubicBezTo>
                <a:lnTo>
                  <a:pt x="581237" y="1845360"/>
                </a:lnTo>
                <a:cubicBezTo>
                  <a:pt x="550757" y="1873085"/>
                  <a:pt x="531617" y="1913048"/>
                  <a:pt x="531617" y="1957419"/>
                </a:cubicBezTo>
                <a:cubicBezTo>
                  <a:pt x="531617" y="2040971"/>
                  <a:pt x="599595" y="2108949"/>
                  <a:pt x="683147" y="2108949"/>
                </a:cubicBezTo>
                <a:cubicBezTo>
                  <a:pt x="757447" y="2108949"/>
                  <a:pt x="819364" y="2055182"/>
                  <a:pt x="832211" y="1984535"/>
                </a:cubicBezTo>
                <a:lnTo>
                  <a:pt x="1571591" y="1984535"/>
                </a:lnTo>
                <a:cubicBezTo>
                  <a:pt x="1585888" y="2053326"/>
                  <a:pt x="1646964" y="2105179"/>
                  <a:pt x="1719959" y="2105179"/>
                </a:cubicBezTo>
                <a:cubicBezTo>
                  <a:pt x="1803511" y="2105179"/>
                  <a:pt x="1871489" y="2037201"/>
                  <a:pt x="1871489" y="1953649"/>
                </a:cubicBezTo>
                <a:cubicBezTo>
                  <a:pt x="1871489" y="1908785"/>
                  <a:pt x="1851885" y="1868444"/>
                  <a:pt x="1820796" y="1840662"/>
                </a:cubicBezTo>
                <a:lnTo>
                  <a:pt x="2193342" y="1195361"/>
                </a:lnTo>
                <a:cubicBezTo>
                  <a:pt x="2209177" y="1200988"/>
                  <a:pt x="2226229" y="1204091"/>
                  <a:pt x="2243978" y="1204091"/>
                </a:cubicBezTo>
                <a:cubicBezTo>
                  <a:pt x="2327529" y="1204091"/>
                  <a:pt x="2395508" y="1136112"/>
                  <a:pt x="2395508" y="1052561"/>
                </a:cubicBezTo>
                <a:cubicBezTo>
                  <a:pt x="2395508" y="969009"/>
                  <a:pt x="2327529" y="901031"/>
                  <a:pt x="2243978" y="901031"/>
                </a:cubicBezTo>
                <a:close/>
                <a:moveTo>
                  <a:pt x="2143402" y="939399"/>
                </a:moveTo>
                <a:cubicBezTo>
                  <a:pt x="2119506" y="960628"/>
                  <a:pt x="2102366" y="989281"/>
                  <a:pt x="2095609" y="1021675"/>
                </a:cubicBezTo>
                <a:lnTo>
                  <a:pt x="1868270" y="1021790"/>
                </a:lnTo>
                <a:cubicBezTo>
                  <a:pt x="1853973" y="952971"/>
                  <a:pt x="1792897" y="901089"/>
                  <a:pt x="1719902" y="901089"/>
                </a:cubicBezTo>
                <a:cubicBezTo>
                  <a:pt x="1718075" y="901089"/>
                  <a:pt x="1716247" y="901176"/>
                  <a:pt x="1714449" y="901234"/>
                </a:cubicBezTo>
                <a:lnTo>
                  <a:pt x="1594356" y="691934"/>
                </a:lnTo>
                <a:cubicBezTo>
                  <a:pt x="1612105" y="667109"/>
                  <a:pt x="1622603" y="636745"/>
                  <a:pt x="1622603" y="603974"/>
                </a:cubicBezTo>
                <a:cubicBezTo>
                  <a:pt x="1622603" y="556760"/>
                  <a:pt x="1600882" y="514506"/>
                  <a:pt x="1566922" y="486694"/>
                </a:cubicBezTo>
                <a:lnTo>
                  <a:pt x="1679677" y="297608"/>
                </a:lnTo>
                <a:cubicBezTo>
                  <a:pt x="1692496" y="301146"/>
                  <a:pt x="1705981" y="303089"/>
                  <a:pt x="1719931" y="303089"/>
                </a:cubicBezTo>
                <a:cubicBezTo>
                  <a:pt x="1737824" y="303089"/>
                  <a:pt x="1754993" y="299957"/>
                  <a:pt x="1770943" y="294244"/>
                </a:cubicBezTo>
                <a:lnTo>
                  <a:pt x="2143431" y="939399"/>
                </a:lnTo>
                <a:close/>
                <a:moveTo>
                  <a:pt x="1570837" y="1926563"/>
                </a:moveTo>
                <a:lnTo>
                  <a:pt x="831457" y="1926563"/>
                </a:lnTo>
                <a:cubicBezTo>
                  <a:pt x="824381" y="1892457"/>
                  <a:pt x="805791" y="1862528"/>
                  <a:pt x="779951" y="1841010"/>
                </a:cubicBezTo>
                <a:lnTo>
                  <a:pt x="889169" y="1657869"/>
                </a:lnTo>
                <a:cubicBezTo>
                  <a:pt x="905990" y="1664307"/>
                  <a:pt x="924203" y="1667874"/>
                  <a:pt x="943256" y="1667874"/>
                </a:cubicBezTo>
                <a:cubicBezTo>
                  <a:pt x="1016599" y="1667874"/>
                  <a:pt x="1077908" y="1615498"/>
                  <a:pt x="1091828" y="1546215"/>
                </a:cubicBezTo>
                <a:lnTo>
                  <a:pt x="1322531" y="1546215"/>
                </a:lnTo>
                <a:cubicBezTo>
                  <a:pt x="1336451" y="1615498"/>
                  <a:pt x="1397759" y="1667874"/>
                  <a:pt x="1471102" y="1667874"/>
                </a:cubicBezTo>
                <a:cubicBezTo>
                  <a:pt x="1484791" y="1667874"/>
                  <a:pt x="1498044" y="1666018"/>
                  <a:pt x="1510660" y="1662596"/>
                </a:cubicBezTo>
                <a:lnTo>
                  <a:pt x="1617615" y="1841996"/>
                </a:lnTo>
                <a:cubicBezTo>
                  <a:pt x="1593718" y="1863891"/>
                  <a:pt x="1576869" y="1893356"/>
                  <a:pt x="1570866" y="1926563"/>
                </a:cubicBezTo>
                <a:close/>
                <a:moveTo>
                  <a:pt x="849728" y="1516344"/>
                </a:moveTo>
                <a:cubicBezTo>
                  <a:pt x="849728" y="1464780"/>
                  <a:pt x="891692" y="1422816"/>
                  <a:pt x="943256" y="1422816"/>
                </a:cubicBezTo>
                <a:cubicBezTo>
                  <a:pt x="994820" y="1422816"/>
                  <a:pt x="1036784" y="1464780"/>
                  <a:pt x="1036784" y="1516344"/>
                </a:cubicBezTo>
                <a:cubicBezTo>
                  <a:pt x="1036784" y="1567908"/>
                  <a:pt x="994820" y="1609872"/>
                  <a:pt x="943256" y="1609872"/>
                </a:cubicBezTo>
                <a:cubicBezTo>
                  <a:pt x="891692" y="1609872"/>
                  <a:pt x="849728" y="1567908"/>
                  <a:pt x="849728" y="1516344"/>
                </a:cubicBezTo>
                <a:close/>
                <a:moveTo>
                  <a:pt x="1471073" y="1609872"/>
                </a:moveTo>
                <a:cubicBezTo>
                  <a:pt x="1419510" y="1609872"/>
                  <a:pt x="1377545" y="1567908"/>
                  <a:pt x="1377545" y="1516344"/>
                </a:cubicBezTo>
                <a:cubicBezTo>
                  <a:pt x="1377545" y="1464780"/>
                  <a:pt x="1419510" y="1422816"/>
                  <a:pt x="1471073" y="1422816"/>
                </a:cubicBezTo>
                <a:cubicBezTo>
                  <a:pt x="1522637" y="1422816"/>
                  <a:pt x="1564601" y="1464780"/>
                  <a:pt x="1564601" y="1516344"/>
                </a:cubicBezTo>
                <a:cubicBezTo>
                  <a:pt x="1564601" y="1567908"/>
                  <a:pt x="1522637" y="1609872"/>
                  <a:pt x="1471073" y="1609872"/>
                </a:cubicBezTo>
                <a:close/>
                <a:moveTo>
                  <a:pt x="1537457" y="1380155"/>
                </a:moveTo>
                <a:cubicBezTo>
                  <a:pt x="1517388" y="1370324"/>
                  <a:pt x="1494854" y="1364814"/>
                  <a:pt x="1471073" y="1364814"/>
                </a:cubicBezTo>
                <a:cubicBezTo>
                  <a:pt x="1397121" y="1364814"/>
                  <a:pt x="1335436" y="1418060"/>
                  <a:pt x="1322212" y="1488213"/>
                </a:cubicBezTo>
                <a:lnTo>
                  <a:pt x="1092147" y="1488213"/>
                </a:lnTo>
                <a:cubicBezTo>
                  <a:pt x="1078923" y="1418060"/>
                  <a:pt x="1017208" y="1364814"/>
                  <a:pt x="943285" y="1364814"/>
                </a:cubicBezTo>
                <a:cubicBezTo>
                  <a:pt x="922433" y="1364814"/>
                  <a:pt x="902568" y="1369048"/>
                  <a:pt x="884500" y="1376704"/>
                </a:cubicBezTo>
                <a:lnTo>
                  <a:pt x="768931" y="1179962"/>
                </a:lnTo>
                <a:cubicBezTo>
                  <a:pt x="810722" y="1152962"/>
                  <a:pt x="838446" y="1105980"/>
                  <a:pt x="838446" y="1052648"/>
                </a:cubicBezTo>
                <a:cubicBezTo>
                  <a:pt x="838446" y="999315"/>
                  <a:pt x="811360" y="953435"/>
                  <a:pt x="770410" y="926291"/>
                </a:cubicBezTo>
                <a:lnTo>
                  <a:pt x="876409" y="743729"/>
                </a:lnTo>
                <a:cubicBezTo>
                  <a:pt x="896594" y="753706"/>
                  <a:pt x="919272" y="759332"/>
                  <a:pt x="943256" y="759332"/>
                </a:cubicBezTo>
                <a:cubicBezTo>
                  <a:pt x="1024024" y="759332"/>
                  <a:pt x="1090233" y="695791"/>
                  <a:pt x="1094554" y="616067"/>
                </a:cubicBezTo>
                <a:lnTo>
                  <a:pt x="1320066" y="616067"/>
                </a:lnTo>
                <a:cubicBezTo>
                  <a:pt x="1326214" y="694022"/>
                  <a:pt x="1391582" y="755562"/>
                  <a:pt x="1471073" y="755562"/>
                </a:cubicBezTo>
                <a:cubicBezTo>
                  <a:pt x="1500335" y="755562"/>
                  <a:pt x="1527683" y="747210"/>
                  <a:pt x="1550884" y="732767"/>
                </a:cubicBezTo>
                <a:lnTo>
                  <a:pt x="1655723" y="915473"/>
                </a:lnTo>
                <a:cubicBezTo>
                  <a:pt x="1604188" y="939689"/>
                  <a:pt x="1568401" y="992064"/>
                  <a:pt x="1568401" y="1052677"/>
                </a:cubicBezTo>
                <a:cubicBezTo>
                  <a:pt x="1568401" y="1113289"/>
                  <a:pt x="1601432" y="1161546"/>
                  <a:pt x="1649748" y="1186893"/>
                </a:cubicBezTo>
                <a:lnTo>
                  <a:pt x="1537486" y="1380214"/>
                </a:lnTo>
                <a:close/>
                <a:moveTo>
                  <a:pt x="780416" y="1052619"/>
                </a:moveTo>
                <a:cubicBezTo>
                  <a:pt x="780416" y="1104182"/>
                  <a:pt x="738451" y="1146147"/>
                  <a:pt x="686887" y="1146147"/>
                </a:cubicBezTo>
                <a:cubicBezTo>
                  <a:pt x="635324" y="1146147"/>
                  <a:pt x="593359" y="1104182"/>
                  <a:pt x="593359" y="1052619"/>
                </a:cubicBezTo>
                <a:cubicBezTo>
                  <a:pt x="593359" y="1001055"/>
                  <a:pt x="635324" y="959090"/>
                  <a:pt x="686887" y="959090"/>
                </a:cubicBezTo>
                <a:cubicBezTo>
                  <a:pt x="738451" y="959090"/>
                  <a:pt x="780416" y="1001055"/>
                  <a:pt x="780416" y="1052619"/>
                </a:cubicBezTo>
                <a:close/>
                <a:moveTo>
                  <a:pt x="832182" y="178675"/>
                </a:moveTo>
                <a:lnTo>
                  <a:pt x="1570866" y="178675"/>
                </a:lnTo>
                <a:cubicBezTo>
                  <a:pt x="1577710" y="216318"/>
                  <a:pt x="1598475" y="249147"/>
                  <a:pt x="1627649" y="271623"/>
                </a:cubicBezTo>
                <a:lnTo>
                  <a:pt x="1515822" y="459172"/>
                </a:lnTo>
                <a:cubicBezTo>
                  <a:pt x="1501669" y="454793"/>
                  <a:pt x="1486676" y="452444"/>
                  <a:pt x="1471102" y="452444"/>
                </a:cubicBezTo>
                <a:cubicBezTo>
                  <a:pt x="1403559" y="452444"/>
                  <a:pt x="1346224" y="496873"/>
                  <a:pt x="1326707" y="558007"/>
                </a:cubicBezTo>
                <a:lnTo>
                  <a:pt x="1086376" y="558007"/>
                </a:lnTo>
                <a:cubicBezTo>
                  <a:pt x="1065756" y="498816"/>
                  <a:pt x="1009407" y="456214"/>
                  <a:pt x="943285" y="456214"/>
                </a:cubicBezTo>
                <a:cubicBezTo>
                  <a:pt x="926783" y="456214"/>
                  <a:pt x="910920" y="458911"/>
                  <a:pt x="896042" y="463812"/>
                </a:cubicBezTo>
                <a:lnTo>
                  <a:pt x="779546" y="268404"/>
                </a:lnTo>
                <a:cubicBezTo>
                  <a:pt x="806574" y="246073"/>
                  <a:pt x="825715" y="214549"/>
                  <a:pt x="832211" y="178675"/>
                </a:cubicBezTo>
                <a:close/>
                <a:moveTo>
                  <a:pt x="1471073" y="697502"/>
                </a:moveTo>
                <a:cubicBezTo>
                  <a:pt x="1419510" y="697502"/>
                  <a:pt x="1377545" y="655538"/>
                  <a:pt x="1377545" y="603974"/>
                </a:cubicBezTo>
                <a:cubicBezTo>
                  <a:pt x="1377545" y="552410"/>
                  <a:pt x="1419510" y="510446"/>
                  <a:pt x="1471073" y="510446"/>
                </a:cubicBezTo>
                <a:cubicBezTo>
                  <a:pt x="1522637" y="510446"/>
                  <a:pt x="1564601" y="552410"/>
                  <a:pt x="1564601" y="603974"/>
                </a:cubicBezTo>
                <a:cubicBezTo>
                  <a:pt x="1564601" y="655538"/>
                  <a:pt x="1522637" y="697502"/>
                  <a:pt x="1471073" y="697502"/>
                </a:cubicBezTo>
                <a:close/>
                <a:moveTo>
                  <a:pt x="849728" y="607744"/>
                </a:moveTo>
                <a:cubicBezTo>
                  <a:pt x="849728" y="556180"/>
                  <a:pt x="891692" y="514216"/>
                  <a:pt x="943256" y="514216"/>
                </a:cubicBezTo>
                <a:cubicBezTo>
                  <a:pt x="994820" y="514216"/>
                  <a:pt x="1036784" y="556180"/>
                  <a:pt x="1036784" y="607744"/>
                </a:cubicBezTo>
                <a:cubicBezTo>
                  <a:pt x="1036784" y="659308"/>
                  <a:pt x="994820" y="701272"/>
                  <a:pt x="943256" y="701272"/>
                </a:cubicBezTo>
                <a:cubicBezTo>
                  <a:pt x="891692" y="701272"/>
                  <a:pt x="849728" y="659308"/>
                  <a:pt x="849728" y="607744"/>
                </a:cubicBezTo>
                <a:close/>
                <a:moveTo>
                  <a:pt x="1626374" y="1052619"/>
                </a:moveTo>
                <a:cubicBezTo>
                  <a:pt x="1626374" y="1001055"/>
                  <a:pt x="1668338" y="959090"/>
                  <a:pt x="1719902" y="959090"/>
                </a:cubicBezTo>
                <a:cubicBezTo>
                  <a:pt x="1771465" y="959090"/>
                  <a:pt x="1813430" y="1001055"/>
                  <a:pt x="1813430" y="1052619"/>
                </a:cubicBezTo>
                <a:cubicBezTo>
                  <a:pt x="1813430" y="1104182"/>
                  <a:pt x="1771465" y="1146147"/>
                  <a:pt x="1719902" y="1146147"/>
                </a:cubicBezTo>
                <a:cubicBezTo>
                  <a:pt x="1668338" y="1146147"/>
                  <a:pt x="1626374" y="1104182"/>
                  <a:pt x="1626374" y="1052619"/>
                </a:cubicBezTo>
                <a:close/>
                <a:moveTo>
                  <a:pt x="1719902" y="58031"/>
                </a:moveTo>
                <a:cubicBezTo>
                  <a:pt x="1771465" y="58031"/>
                  <a:pt x="1813430" y="99995"/>
                  <a:pt x="1813430" y="151559"/>
                </a:cubicBezTo>
                <a:cubicBezTo>
                  <a:pt x="1813430" y="203123"/>
                  <a:pt x="1771465" y="245087"/>
                  <a:pt x="1719902" y="245087"/>
                </a:cubicBezTo>
                <a:cubicBezTo>
                  <a:pt x="1668338" y="245087"/>
                  <a:pt x="1626374" y="203123"/>
                  <a:pt x="1626374" y="151559"/>
                </a:cubicBezTo>
                <a:cubicBezTo>
                  <a:pt x="1626374" y="99995"/>
                  <a:pt x="1668338" y="58031"/>
                  <a:pt x="1719902" y="58031"/>
                </a:cubicBezTo>
                <a:close/>
                <a:moveTo>
                  <a:pt x="683118" y="58031"/>
                </a:moveTo>
                <a:cubicBezTo>
                  <a:pt x="734681" y="58031"/>
                  <a:pt x="776646" y="99995"/>
                  <a:pt x="776646" y="151559"/>
                </a:cubicBezTo>
                <a:cubicBezTo>
                  <a:pt x="776646" y="203123"/>
                  <a:pt x="734681" y="245087"/>
                  <a:pt x="683118" y="245087"/>
                </a:cubicBezTo>
                <a:cubicBezTo>
                  <a:pt x="631554" y="245087"/>
                  <a:pt x="589590" y="203123"/>
                  <a:pt x="589590" y="151559"/>
                </a:cubicBezTo>
                <a:cubicBezTo>
                  <a:pt x="589590" y="99995"/>
                  <a:pt x="631554" y="58031"/>
                  <a:pt x="683118" y="58031"/>
                </a:cubicBezTo>
                <a:close/>
                <a:moveTo>
                  <a:pt x="629002" y="293055"/>
                </a:moveTo>
                <a:cubicBezTo>
                  <a:pt x="645822" y="299493"/>
                  <a:pt x="664064" y="303089"/>
                  <a:pt x="683118" y="303089"/>
                </a:cubicBezTo>
                <a:cubicBezTo>
                  <a:pt x="698923" y="303089"/>
                  <a:pt x="714177" y="300653"/>
                  <a:pt x="728504" y="296129"/>
                </a:cubicBezTo>
                <a:lnTo>
                  <a:pt x="845407" y="492175"/>
                </a:lnTo>
                <a:cubicBezTo>
                  <a:pt x="812607" y="519987"/>
                  <a:pt x="791726" y="561458"/>
                  <a:pt x="791726" y="607744"/>
                </a:cubicBezTo>
                <a:cubicBezTo>
                  <a:pt x="791726" y="646257"/>
                  <a:pt x="806197" y="681435"/>
                  <a:pt x="829920" y="708174"/>
                </a:cubicBezTo>
                <a:lnTo>
                  <a:pt x="716236" y="903960"/>
                </a:lnTo>
                <a:cubicBezTo>
                  <a:pt x="706724" y="902075"/>
                  <a:pt x="696922" y="901089"/>
                  <a:pt x="686858" y="901089"/>
                </a:cubicBezTo>
                <a:cubicBezTo>
                  <a:pt x="612587" y="901089"/>
                  <a:pt x="550670" y="954827"/>
                  <a:pt x="537823" y="1025445"/>
                </a:cubicBezTo>
                <a:lnTo>
                  <a:pt x="300566" y="1025561"/>
                </a:lnTo>
                <a:cubicBezTo>
                  <a:pt x="294621" y="992703"/>
                  <a:pt x="278061" y="963499"/>
                  <a:pt x="254541" y="941632"/>
                </a:cubicBezTo>
                <a:lnTo>
                  <a:pt x="629002" y="293055"/>
                </a:lnTo>
                <a:close/>
                <a:moveTo>
                  <a:pt x="58002" y="1052619"/>
                </a:moveTo>
                <a:cubicBezTo>
                  <a:pt x="58002" y="1001055"/>
                  <a:pt x="99966" y="959090"/>
                  <a:pt x="151530" y="959090"/>
                </a:cubicBezTo>
                <a:cubicBezTo>
                  <a:pt x="203094" y="959090"/>
                  <a:pt x="245058" y="1001055"/>
                  <a:pt x="245058" y="1052619"/>
                </a:cubicBezTo>
                <a:cubicBezTo>
                  <a:pt x="245058" y="1104182"/>
                  <a:pt x="203094" y="1146147"/>
                  <a:pt x="151530" y="1146147"/>
                </a:cubicBezTo>
                <a:cubicBezTo>
                  <a:pt x="99966" y="1146147"/>
                  <a:pt x="58002" y="1104182"/>
                  <a:pt x="58002" y="1052619"/>
                </a:cubicBezTo>
                <a:close/>
                <a:moveTo>
                  <a:pt x="254541" y="1163605"/>
                </a:moveTo>
                <a:cubicBezTo>
                  <a:pt x="277133" y="1142609"/>
                  <a:pt x="293345" y="1114855"/>
                  <a:pt x="299870" y="1083563"/>
                </a:cubicBezTo>
                <a:lnTo>
                  <a:pt x="538519" y="1083447"/>
                </a:lnTo>
                <a:cubicBezTo>
                  <a:pt x="552787" y="1152266"/>
                  <a:pt x="613892" y="1204149"/>
                  <a:pt x="686887" y="1204149"/>
                </a:cubicBezTo>
                <a:cubicBezTo>
                  <a:pt x="696284" y="1204149"/>
                  <a:pt x="705448" y="1203250"/>
                  <a:pt x="714351" y="1201596"/>
                </a:cubicBezTo>
                <a:lnTo>
                  <a:pt x="836242" y="1409156"/>
                </a:lnTo>
                <a:cubicBezTo>
                  <a:pt x="808750" y="1436591"/>
                  <a:pt x="791726" y="1474525"/>
                  <a:pt x="791726" y="1516344"/>
                </a:cubicBezTo>
                <a:cubicBezTo>
                  <a:pt x="791726" y="1558163"/>
                  <a:pt x="810316" y="1599432"/>
                  <a:pt x="839984" y="1627099"/>
                </a:cubicBezTo>
                <a:lnTo>
                  <a:pt x="729084" y="1813082"/>
                </a:lnTo>
                <a:cubicBezTo>
                  <a:pt x="714584" y="1808441"/>
                  <a:pt x="699126" y="1805918"/>
                  <a:pt x="683089" y="1805918"/>
                </a:cubicBezTo>
                <a:cubicBezTo>
                  <a:pt x="664702" y="1805918"/>
                  <a:pt x="647069" y="1809224"/>
                  <a:pt x="630742" y="1815257"/>
                </a:cubicBezTo>
                <a:lnTo>
                  <a:pt x="254512" y="1163605"/>
                </a:lnTo>
                <a:close/>
                <a:moveTo>
                  <a:pt x="683118" y="2050976"/>
                </a:moveTo>
                <a:cubicBezTo>
                  <a:pt x="631554" y="2050976"/>
                  <a:pt x="589590" y="2009012"/>
                  <a:pt x="589590" y="1957448"/>
                </a:cubicBezTo>
                <a:cubicBezTo>
                  <a:pt x="589590" y="1905885"/>
                  <a:pt x="631554" y="1863920"/>
                  <a:pt x="683118" y="1863920"/>
                </a:cubicBezTo>
                <a:cubicBezTo>
                  <a:pt x="734681" y="1863920"/>
                  <a:pt x="776646" y="1905885"/>
                  <a:pt x="776646" y="1957448"/>
                </a:cubicBezTo>
                <a:cubicBezTo>
                  <a:pt x="776646" y="2009012"/>
                  <a:pt x="734681" y="2050976"/>
                  <a:pt x="683118" y="2050976"/>
                </a:cubicBezTo>
                <a:close/>
                <a:moveTo>
                  <a:pt x="1719902" y="2047206"/>
                </a:moveTo>
                <a:cubicBezTo>
                  <a:pt x="1668338" y="2047206"/>
                  <a:pt x="1626374" y="2005242"/>
                  <a:pt x="1626374" y="1953678"/>
                </a:cubicBezTo>
                <a:cubicBezTo>
                  <a:pt x="1626374" y="1902115"/>
                  <a:pt x="1668338" y="1860150"/>
                  <a:pt x="1719902" y="1860150"/>
                </a:cubicBezTo>
                <a:cubicBezTo>
                  <a:pt x="1771465" y="1860150"/>
                  <a:pt x="1813430" y="1902115"/>
                  <a:pt x="1813430" y="1953678"/>
                </a:cubicBezTo>
                <a:cubicBezTo>
                  <a:pt x="1813430" y="2005242"/>
                  <a:pt x="1771465" y="2047206"/>
                  <a:pt x="1719902" y="2047206"/>
                </a:cubicBezTo>
                <a:close/>
                <a:moveTo>
                  <a:pt x="1770914" y="1810993"/>
                </a:moveTo>
                <a:cubicBezTo>
                  <a:pt x="1754964" y="1805280"/>
                  <a:pt x="1737795" y="1802148"/>
                  <a:pt x="1719902" y="1802148"/>
                </a:cubicBezTo>
                <a:cubicBezTo>
                  <a:pt x="1702008" y="1802148"/>
                  <a:pt x="1683534" y="1805513"/>
                  <a:pt x="1667062" y="1811661"/>
                </a:cubicBezTo>
                <a:lnTo>
                  <a:pt x="1562803" y="1636814"/>
                </a:lnTo>
                <a:cubicBezTo>
                  <a:pt x="1599113" y="1609118"/>
                  <a:pt x="1622603" y="1565414"/>
                  <a:pt x="1622603" y="1516315"/>
                </a:cubicBezTo>
                <a:cubicBezTo>
                  <a:pt x="1622603" y="1477599"/>
                  <a:pt x="1607987" y="1442276"/>
                  <a:pt x="1584032" y="1415450"/>
                </a:cubicBezTo>
                <a:lnTo>
                  <a:pt x="1707083" y="1203540"/>
                </a:lnTo>
                <a:cubicBezTo>
                  <a:pt x="1711317" y="1203888"/>
                  <a:pt x="1715581" y="1204119"/>
                  <a:pt x="1719902" y="1204119"/>
                </a:cubicBezTo>
                <a:cubicBezTo>
                  <a:pt x="1794173" y="1204119"/>
                  <a:pt x="1856090" y="1150381"/>
                  <a:pt x="1868937" y="1079764"/>
                </a:cubicBezTo>
                <a:lnTo>
                  <a:pt x="2094884" y="1079648"/>
                </a:lnTo>
                <a:cubicBezTo>
                  <a:pt x="2101032" y="1113666"/>
                  <a:pt x="2118578" y="1143740"/>
                  <a:pt x="2143402" y="1165809"/>
                </a:cubicBezTo>
                <a:lnTo>
                  <a:pt x="1770914" y="1810964"/>
                </a:lnTo>
                <a:close/>
                <a:moveTo>
                  <a:pt x="2243949" y="1146147"/>
                </a:moveTo>
                <a:cubicBezTo>
                  <a:pt x="2192385" y="1146147"/>
                  <a:pt x="2150421" y="1104182"/>
                  <a:pt x="2150421" y="1052619"/>
                </a:cubicBezTo>
                <a:cubicBezTo>
                  <a:pt x="2150421" y="1001055"/>
                  <a:pt x="2192385" y="959090"/>
                  <a:pt x="2243949" y="959090"/>
                </a:cubicBezTo>
                <a:cubicBezTo>
                  <a:pt x="2295513" y="959090"/>
                  <a:pt x="2337477" y="1001055"/>
                  <a:pt x="2337477" y="1052619"/>
                </a:cubicBezTo>
                <a:cubicBezTo>
                  <a:pt x="2337477" y="1104182"/>
                  <a:pt x="2295513" y="1146147"/>
                  <a:pt x="2243949" y="1146147"/>
                </a:cubicBezTo>
                <a:close/>
              </a:path>
            </a:pathLst>
          </a:custGeom>
          <a:solidFill>
            <a:srgbClr val="0078D3"/>
          </a:solidFill>
          <a:ln w="0" cap="flat">
            <a:noFill/>
            <a:prstDash val="solid"/>
            <a:miter/>
          </a:ln>
          <a:effectLst>
            <a:outerShdw blurRad="63500" dist="127000" dir="2700000" algn="tl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u="none" strike="noStrike" kern="0" cap="none" spc="0" normalizeH="0" baseline="0" noProof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E05FE2-B486-D2A4-79C5-714D5416221B}"/>
              </a:ext>
            </a:extLst>
          </p:cNvPr>
          <p:cNvSpPr txBox="1"/>
          <p:nvPr/>
        </p:nvSpPr>
        <p:spPr>
          <a:xfrm>
            <a:off x="2997673" y="5391632"/>
            <a:ext cx="67810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Phi-3-vision, with only 4.2B parameters, continues this trend and outperforms larger models such as Claude-3 Haiku and Gemini 1.0 Pro V on general visual reasoning tasks, OCR, and table and diagram comprehension tasks.</a:t>
            </a:r>
            <a:endParaRPr kumimoji="0" lang="en-US" sz="140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9ECA20C-0841-2534-8C8D-37D8DA849426}"/>
              </a:ext>
            </a:extLst>
          </p:cNvPr>
          <p:cNvSpPr txBox="1"/>
          <p:nvPr/>
        </p:nvSpPr>
        <p:spPr>
          <a:xfrm>
            <a:off x="586147" y="4558892"/>
            <a:ext cx="24145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Phi-3-small &amp; </a:t>
            </a:r>
            <a:r>
              <a:rPr kumimoji="0" lang="en-US" altLang="zh-CN" sz="16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medium</a:t>
            </a:r>
            <a:r>
              <a: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  <a:cs typeface="Segoe UI"/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8FEAA7-0DB5-3FEC-AC47-39733BDBEAA4}"/>
              </a:ext>
            </a:extLst>
          </p:cNvPr>
          <p:cNvSpPr txBox="1"/>
          <p:nvPr/>
        </p:nvSpPr>
        <p:spPr>
          <a:xfrm>
            <a:off x="683967" y="198113"/>
            <a:ext cx="5849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Introduce </a:t>
            </a:r>
            <a:r>
              <a:rPr kumimoji="0" lang="en-CN" sz="3600" u="none" strike="noStrike" kern="1200" cap="none" spc="0" normalizeH="0" baseline="0" noProof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Microsoft</a:t>
            </a:r>
            <a:r>
              <a:rPr kumimoji="0" lang="zh-CN" altLang="en-US" sz="36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kumimoji="0" lang="en-US" altLang="zh-CN" sz="360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Phi-3</a:t>
            </a:r>
            <a:endParaRPr kumimoji="0" lang="en-CN" sz="360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82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ccel="10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.55112E-17 1.48148E-6 L 5.55112E-17 -0.0254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mph" presetSubtype="0" accel="10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E-6 1.48148E-6 L -2.5E-6 -0.0254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6" presetClass="emph" presetSubtype="0" accel="100000" autoRev="1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30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5E-6 1.48148E-6 L -2.5E-6 -0.02546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4" grpId="0" animBg="1"/>
      <p:bldP spid="4" grpId="1" animBg="1"/>
      <p:bldP spid="6" grpId="0"/>
      <p:bldP spid="6" grpId="1"/>
      <p:bldP spid="16" grpId="0" animBg="1"/>
      <p:bldP spid="16" grpId="1" animBg="1"/>
      <p:bldP spid="20" grpId="0" animBg="1"/>
      <p:bldP spid="20" grpId="1" animBg="1"/>
      <p:bldP spid="22" grpId="0"/>
      <p:bldP spid="2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humbnail image 1 of blog post titled &#10;&#9;&#10;&#9;&#10;&#9; &#10;&#9;&#10;&#9;&#10;&#9;&#10;&#9;&#9;&#9;&#9;&#10;&#9;&#9;&#10;&#9;&#9;&#9;&#10;&#9;&#9;&#9;&#9;&#10;&#9;&#9;&#9;&#9;&#9;&#9;&#10;&#9;&#9;&#9;&#9;&#9;&#9;&#9;A better Phi Family is coming - multi-language support, better vision, intelligence MOEs&#10;&#9;&#9;&#9;&#9;&#9;&#9;&#9;&#10;&#9;&#9;&#9;&#9;&#9;&#9;&#10;&#9;&#9;&#9;&#9;&#9;&#10;&#9;&#9;&#9;&#10;&#9;&#9;&#10;&#9;&#10;&#9;&#9;&#9;&#10;&#9;&#10;&#9;&#10;&#9;&#10;&#9;&#10;&#9;&#10;">
            <a:extLst>
              <a:ext uri="{FF2B5EF4-FFF2-40B4-BE49-F238E27FC236}">
                <a16:creationId xmlns:a16="http://schemas.microsoft.com/office/drawing/2014/main" id="{9254B0E6-868A-1C2D-067A-99D08FB70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8727" y="141274"/>
            <a:ext cx="5975017" cy="5753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484D4-4789-69A9-AAA2-08C9F2B979D3}"/>
              </a:ext>
            </a:extLst>
          </p:cNvPr>
          <p:cNvSpPr txBox="1"/>
          <p:nvPr/>
        </p:nvSpPr>
        <p:spPr>
          <a:xfrm>
            <a:off x="2760192" y="6070395"/>
            <a:ext cx="73920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3600" b="1" i="0" u="none" strike="noStrike" kern="1200" cap="none" spc="0" normalizeH="0" baseline="0" noProof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Phi Family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0F0F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lang="en-US" sz="3600" b="1" dirty="0">
                <a:solidFill>
                  <a:srgbClr val="F0F0F0"/>
                </a:solidFill>
                <a:latin typeface="Segoe UI"/>
              </a:rPr>
              <a:t>are growing</a:t>
            </a:r>
            <a:endParaRPr kumimoji="0" lang="en-CN" sz="3600" b="1" i="0" u="none" strike="noStrike" kern="1200" cap="none" spc="0" normalizeH="0" baseline="0" noProof="0" dirty="0">
              <a:ln>
                <a:noFill/>
              </a:ln>
              <a:solidFill>
                <a:srgbClr val="F0F0F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35509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1">
            <a:extLst>
              <a:ext uri="{FF2B5EF4-FFF2-40B4-BE49-F238E27FC236}">
                <a16:creationId xmlns:a16="http://schemas.microsoft.com/office/drawing/2014/main" id="{5B91039E-07DA-E81A-3527-A8E9A60DCB4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8263" y="457200"/>
            <a:ext cx="11018520" cy="92333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Phi-3: </a:t>
            </a:r>
            <a:r>
              <a:rPr kumimoji="0" lang="en-US" altLang="zh-CN" sz="360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Breakthrough SLM Performance</a:t>
            </a:r>
            <a:br>
              <a:rPr kumimoji="0" lang="en-US" sz="3600" u="none" strike="noStrike" kern="1200" cap="none" spc="-50" normalizeH="0" baseline="0" noProof="0" dirty="0">
                <a:ln w="3175"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kumimoji="0" lang="en-US" sz="2400" u="none" strike="noStrike" kern="1200" cap="none" spc="0" normalizeH="0" baseline="0" noProof="0" dirty="0">
              <a:ln w="3175">
                <a:noFill/>
              </a:ln>
              <a:solidFill>
                <a:schemeClr val="tx1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Rectangle: Rounded Corners 32">
            <a:extLst>
              <a:ext uri="{FF2B5EF4-FFF2-40B4-BE49-F238E27FC236}">
                <a16:creationId xmlns:a16="http://schemas.microsoft.com/office/drawing/2014/main" id="{A0AD30D0-88C7-B4C0-F99E-BB966060F963}"/>
              </a:ext>
            </a:extLst>
          </p:cNvPr>
          <p:cNvSpPr/>
          <p:nvPr/>
        </p:nvSpPr>
        <p:spPr bwMode="auto">
          <a:xfrm>
            <a:off x="566555" y="1651953"/>
            <a:ext cx="2331720" cy="4251325"/>
          </a:xfrm>
          <a:custGeom>
            <a:avLst/>
            <a:gdLst>
              <a:gd name="connsiteX0" fmla="*/ 0 w 2331720"/>
              <a:gd name="connsiteY0" fmla="*/ 192017 h 4251325"/>
              <a:gd name="connsiteX1" fmla="*/ 192017 w 2331720"/>
              <a:gd name="connsiteY1" fmla="*/ 0 h 4251325"/>
              <a:gd name="connsiteX2" fmla="*/ 2139703 w 2331720"/>
              <a:gd name="connsiteY2" fmla="*/ 0 h 4251325"/>
              <a:gd name="connsiteX3" fmla="*/ 2331720 w 2331720"/>
              <a:gd name="connsiteY3" fmla="*/ 192017 h 4251325"/>
              <a:gd name="connsiteX4" fmla="*/ 2331720 w 2331720"/>
              <a:gd name="connsiteY4" fmla="*/ 4059308 h 4251325"/>
              <a:gd name="connsiteX5" fmla="*/ 2139703 w 2331720"/>
              <a:gd name="connsiteY5" fmla="*/ 4251325 h 4251325"/>
              <a:gd name="connsiteX6" fmla="*/ 192017 w 2331720"/>
              <a:gd name="connsiteY6" fmla="*/ 4251325 h 4251325"/>
              <a:gd name="connsiteX7" fmla="*/ 0 w 2331720"/>
              <a:gd name="connsiteY7" fmla="*/ 4059308 h 4251325"/>
              <a:gd name="connsiteX8" fmla="*/ 0 w 2331720"/>
              <a:gd name="connsiteY8" fmla="*/ 192017 h 425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1720" h="4251325">
                <a:moveTo>
                  <a:pt x="0" y="192017"/>
                </a:moveTo>
                <a:cubicBezTo>
                  <a:pt x="0" y="85969"/>
                  <a:pt x="85969" y="0"/>
                  <a:pt x="192017" y="0"/>
                </a:cubicBezTo>
                <a:lnTo>
                  <a:pt x="2139703" y="0"/>
                </a:lnTo>
                <a:cubicBezTo>
                  <a:pt x="2245751" y="0"/>
                  <a:pt x="2331720" y="85969"/>
                  <a:pt x="2331720" y="192017"/>
                </a:cubicBezTo>
                <a:lnTo>
                  <a:pt x="2331720" y="4059308"/>
                </a:lnTo>
                <a:cubicBezTo>
                  <a:pt x="2331720" y="4165356"/>
                  <a:pt x="2245751" y="4251325"/>
                  <a:pt x="2139703" y="4251325"/>
                </a:cubicBezTo>
                <a:lnTo>
                  <a:pt x="192017" y="4251325"/>
                </a:lnTo>
                <a:cubicBezTo>
                  <a:pt x="85969" y="4251325"/>
                  <a:pt x="0" y="4165356"/>
                  <a:pt x="0" y="4059308"/>
                </a:cubicBezTo>
                <a:lnTo>
                  <a:pt x="0" y="192017"/>
                </a:lnTo>
                <a:close/>
              </a:path>
            </a:pathLst>
          </a:cu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73736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Quality</a:t>
            </a:r>
          </a:p>
          <a:p>
            <a:pPr lvl="0" algn="ctr" fontAlgn="base">
              <a:spcBef>
                <a:spcPts val="1200"/>
              </a:spcBef>
              <a:spcAft>
                <a:spcPct val="0"/>
              </a:spcAft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Best price/performance ratio for size; outperforms models 2x larger</a:t>
            </a: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Rectangle: Rounded Corners 32">
            <a:extLst>
              <a:ext uri="{FF2B5EF4-FFF2-40B4-BE49-F238E27FC236}">
                <a16:creationId xmlns:a16="http://schemas.microsoft.com/office/drawing/2014/main" id="{144969D7-EA2D-B842-3466-4D6B9ED12545}"/>
              </a:ext>
            </a:extLst>
          </p:cNvPr>
          <p:cNvSpPr/>
          <p:nvPr/>
        </p:nvSpPr>
        <p:spPr bwMode="auto">
          <a:xfrm>
            <a:off x="3459386" y="1651953"/>
            <a:ext cx="2331720" cy="4251325"/>
          </a:xfrm>
          <a:custGeom>
            <a:avLst/>
            <a:gdLst>
              <a:gd name="connsiteX0" fmla="*/ 0 w 2331720"/>
              <a:gd name="connsiteY0" fmla="*/ 192017 h 4251325"/>
              <a:gd name="connsiteX1" fmla="*/ 192017 w 2331720"/>
              <a:gd name="connsiteY1" fmla="*/ 0 h 4251325"/>
              <a:gd name="connsiteX2" fmla="*/ 2139703 w 2331720"/>
              <a:gd name="connsiteY2" fmla="*/ 0 h 4251325"/>
              <a:gd name="connsiteX3" fmla="*/ 2331720 w 2331720"/>
              <a:gd name="connsiteY3" fmla="*/ 192017 h 4251325"/>
              <a:gd name="connsiteX4" fmla="*/ 2331720 w 2331720"/>
              <a:gd name="connsiteY4" fmla="*/ 4059308 h 4251325"/>
              <a:gd name="connsiteX5" fmla="*/ 2139703 w 2331720"/>
              <a:gd name="connsiteY5" fmla="*/ 4251325 h 4251325"/>
              <a:gd name="connsiteX6" fmla="*/ 192017 w 2331720"/>
              <a:gd name="connsiteY6" fmla="*/ 4251325 h 4251325"/>
              <a:gd name="connsiteX7" fmla="*/ 0 w 2331720"/>
              <a:gd name="connsiteY7" fmla="*/ 4059308 h 4251325"/>
              <a:gd name="connsiteX8" fmla="*/ 0 w 2331720"/>
              <a:gd name="connsiteY8" fmla="*/ 192017 h 425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1720" h="4251325">
                <a:moveTo>
                  <a:pt x="0" y="192017"/>
                </a:moveTo>
                <a:cubicBezTo>
                  <a:pt x="0" y="85969"/>
                  <a:pt x="85969" y="0"/>
                  <a:pt x="192017" y="0"/>
                </a:cubicBezTo>
                <a:lnTo>
                  <a:pt x="2139703" y="0"/>
                </a:lnTo>
                <a:cubicBezTo>
                  <a:pt x="2245751" y="0"/>
                  <a:pt x="2331720" y="85969"/>
                  <a:pt x="2331720" y="192017"/>
                </a:cubicBezTo>
                <a:lnTo>
                  <a:pt x="2331720" y="4059308"/>
                </a:lnTo>
                <a:cubicBezTo>
                  <a:pt x="2331720" y="4165356"/>
                  <a:pt x="2245751" y="4251325"/>
                  <a:pt x="2139703" y="4251325"/>
                </a:cubicBezTo>
                <a:lnTo>
                  <a:pt x="192017" y="4251325"/>
                </a:lnTo>
                <a:cubicBezTo>
                  <a:pt x="85969" y="4251325"/>
                  <a:pt x="0" y="4165356"/>
                  <a:pt x="0" y="4059308"/>
                </a:cubicBezTo>
                <a:lnTo>
                  <a:pt x="0" y="192017"/>
                </a:lnTo>
                <a:close/>
              </a:path>
            </a:pathLst>
          </a:cu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73736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Runs everywhere</a:t>
            </a:r>
          </a:p>
          <a:p>
            <a:pPr lvl="0" algn="ctr" fontAlgn="base">
              <a:spcBef>
                <a:spcPts val="1200"/>
              </a:spcBef>
              <a:spcAft>
                <a:spcPct val="0"/>
              </a:spcAft>
              <a:defRPr/>
            </a:pPr>
            <a:r>
              <a:rPr lang="en-US" sz="20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CPU and GPU; Cloud and on-device</a:t>
            </a: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Rectangle: Rounded Corners 32">
            <a:extLst>
              <a:ext uri="{FF2B5EF4-FFF2-40B4-BE49-F238E27FC236}">
                <a16:creationId xmlns:a16="http://schemas.microsoft.com/office/drawing/2014/main" id="{47113ADF-371E-FD1C-3F5A-A5A60E676DBA}"/>
              </a:ext>
            </a:extLst>
          </p:cNvPr>
          <p:cNvSpPr/>
          <p:nvPr/>
        </p:nvSpPr>
        <p:spPr bwMode="auto">
          <a:xfrm>
            <a:off x="6280043" y="1651953"/>
            <a:ext cx="2331720" cy="4251325"/>
          </a:xfrm>
          <a:custGeom>
            <a:avLst/>
            <a:gdLst>
              <a:gd name="connsiteX0" fmla="*/ 0 w 2331720"/>
              <a:gd name="connsiteY0" fmla="*/ 192017 h 4251325"/>
              <a:gd name="connsiteX1" fmla="*/ 192017 w 2331720"/>
              <a:gd name="connsiteY1" fmla="*/ 0 h 4251325"/>
              <a:gd name="connsiteX2" fmla="*/ 2139703 w 2331720"/>
              <a:gd name="connsiteY2" fmla="*/ 0 h 4251325"/>
              <a:gd name="connsiteX3" fmla="*/ 2331720 w 2331720"/>
              <a:gd name="connsiteY3" fmla="*/ 192017 h 4251325"/>
              <a:gd name="connsiteX4" fmla="*/ 2331720 w 2331720"/>
              <a:gd name="connsiteY4" fmla="*/ 4059308 h 4251325"/>
              <a:gd name="connsiteX5" fmla="*/ 2139703 w 2331720"/>
              <a:gd name="connsiteY5" fmla="*/ 4251325 h 4251325"/>
              <a:gd name="connsiteX6" fmla="*/ 192017 w 2331720"/>
              <a:gd name="connsiteY6" fmla="*/ 4251325 h 4251325"/>
              <a:gd name="connsiteX7" fmla="*/ 0 w 2331720"/>
              <a:gd name="connsiteY7" fmla="*/ 4059308 h 4251325"/>
              <a:gd name="connsiteX8" fmla="*/ 0 w 2331720"/>
              <a:gd name="connsiteY8" fmla="*/ 192017 h 425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1720" h="4251325">
                <a:moveTo>
                  <a:pt x="0" y="192017"/>
                </a:moveTo>
                <a:cubicBezTo>
                  <a:pt x="0" y="85969"/>
                  <a:pt x="85969" y="0"/>
                  <a:pt x="192017" y="0"/>
                </a:cubicBezTo>
                <a:lnTo>
                  <a:pt x="2139703" y="0"/>
                </a:lnTo>
                <a:cubicBezTo>
                  <a:pt x="2245751" y="0"/>
                  <a:pt x="2331720" y="85969"/>
                  <a:pt x="2331720" y="192017"/>
                </a:cubicBezTo>
                <a:lnTo>
                  <a:pt x="2331720" y="4059308"/>
                </a:lnTo>
                <a:cubicBezTo>
                  <a:pt x="2331720" y="4165356"/>
                  <a:pt x="2245751" y="4251325"/>
                  <a:pt x="2139703" y="4251325"/>
                </a:cubicBezTo>
                <a:lnTo>
                  <a:pt x="192017" y="4251325"/>
                </a:lnTo>
                <a:cubicBezTo>
                  <a:pt x="85969" y="4251325"/>
                  <a:pt x="0" y="4165356"/>
                  <a:pt x="0" y="4059308"/>
                </a:cubicBezTo>
                <a:lnTo>
                  <a:pt x="0" y="192017"/>
                </a:lnTo>
                <a:close/>
              </a:path>
            </a:pathLst>
          </a:cu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73736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Speed</a:t>
            </a:r>
          </a:p>
          <a:p>
            <a:pPr lvl="0" algn="ctr" fontAlgn="base">
              <a:spcBef>
                <a:spcPts val="1200"/>
              </a:spcBef>
              <a:spcAft>
                <a:spcPct val="0"/>
              </a:spcAft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Extremely fast speed</a:t>
            </a: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Rectangle: Rounded Corners 32">
            <a:extLst>
              <a:ext uri="{FF2B5EF4-FFF2-40B4-BE49-F238E27FC236}">
                <a16:creationId xmlns:a16="http://schemas.microsoft.com/office/drawing/2014/main" id="{366BDA6D-DF62-4971-E609-5A320AE81A55}"/>
              </a:ext>
            </a:extLst>
          </p:cNvPr>
          <p:cNvSpPr/>
          <p:nvPr/>
        </p:nvSpPr>
        <p:spPr bwMode="auto">
          <a:xfrm>
            <a:off x="9275063" y="1651953"/>
            <a:ext cx="2331720" cy="4251325"/>
          </a:xfrm>
          <a:custGeom>
            <a:avLst/>
            <a:gdLst>
              <a:gd name="connsiteX0" fmla="*/ 0 w 2331720"/>
              <a:gd name="connsiteY0" fmla="*/ 192017 h 4251325"/>
              <a:gd name="connsiteX1" fmla="*/ 192017 w 2331720"/>
              <a:gd name="connsiteY1" fmla="*/ 0 h 4251325"/>
              <a:gd name="connsiteX2" fmla="*/ 2139703 w 2331720"/>
              <a:gd name="connsiteY2" fmla="*/ 0 h 4251325"/>
              <a:gd name="connsiteX3" fmla="*/ 2331720 w 2331720"/>
              <a:gd name="connsiteY3" fmla="*/ 192017 h 4251325"/>
              <a:gd name="connsiteX4" fmla="*/ 2331720 w 2331720"/>
              <a:gd name="connsiteY4" fmla="*/ 4059308 h 4251325"/>
              <a:gd name="connsiteX5" fmla="*/ 2139703 w 2331720"/>
              <a:gd name="connsiteY5" fmla="*/ 4251325 h 4251325"/>
              <a:gd name="connsiteX6" fmla="*/ 192017 w 2331720"/>
              <a:gd name="connsiteY6" fmla="*/ 4251325 h 4251325"/>
              <a:gd name="connsiteX7" fmla="*/ 0 w 2331720"/>
              <a:gd name="connsiteY7" fmla="*/ 4059308 h 4251325"/>
              <a:gd name="connsiteX8" fmla="*/ 0 w 2331720"/>
              <a:gd name="connsiteY8" fmla="*/ 192017 h 425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31720" h="4251325">
                <a:moveTo>
                  <a:pt x="0" y="192017"/>
                </a:moveTo>
                <a:cubicBezTo>
                  <a:pt x="0" y="85969"/>
                  <a:pt x="85969" y="0"/>
                  <a:pt x="192017" y="0"/>
                </a:cubicBezTo>
                <a:lnTo>
                  <a:pt x="2139703" y="0"/>
                </a:lnTo>
                <a:cubicBezTo>
                  <a:pt x="2245751" y="0"/>
                  <a:pt x="2331720" y="85969"/>
                  <a:pt x="2331720" y="192017"/>
                </a:cubicBezTo>
                <a:lnTo>
                  <a:pt x="2331720" y="4059308"/>
                </a:lnTo>
                <a:cubicBezTo>
                  <a:pt x="2331720" y="4165356"/>
                  <a:pt x="2245751" y="4251325"/>
                  <a:pt x="2139703" y="4251325"/>
                </a:cubicBezTo>
                <a:lnTo>
                  <a:pt x="192017" y="4251325"/>
                </a:lnTo>
                <a:cubicBezTo>
                  <a:pt x="85969" y="4251325"/>
                  <a:pt x="0" y="4165356"/>
                  <a:pt x="0" y="4059308"/>
                </a:cubicBezTo>
                <a:lnTo>
                  <a:pt x="0" y="192017"/>
                </a:lnTo>
                <a:close/>
              </a:path>
            </a:pathLst>
          </a:custGeom>
          <a:solidFill>
            <a:srgbClr val="F4F3F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1737360" rIns="9144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Long-context</a:t>
            </a:r>
          </a:p>
          <a:p>
            <a:pPr lvl="0" algn="ctr" fontAlgn="base">
              <a:spcBef>
                <a:spcPts val="1200"/>
              </a:spcBef>
              <a:spcAft>
                <a:spcPct val="0"/>
              </a:spcAft>
              <a:defRPr/>
            </a:pPr>
            <a:r>
              <a:rPr lang="en-US" altLang="zh-CN" sz="2000" kern="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Send more context in the prompt</a:t>
            </a:r>
            <a:endParaRPr kumimoji="0" lang="en-US" sz="200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BCBD079D-E973-A2D0-02A1-D53BE12F7F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20935" y="2196333"/>
            <a:ext cx="822960" cy="822960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51EB8F1-BABE-B4A1-6C1F-7D6026C3D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3766" y="2196333"/>
            <a:ext cx="822960" cy="822960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26FA995-BDA0-16DC-F62B-D4519C463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34423" y="2196333"/>
            <a:ext cx="822960" cy="822960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499F99F7-2DA4-3972-2539-4FC81030E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29443" y="2196333"/>
            <a:ext cx="822960" cy="822960"/>
          </a:xfrm>
          <a:prstGeom prst="rect">
            <a:avLst/>
          </a:prstGeom>
          <a:effectLst>
            <a:outerShdw blurRad="63500" dist="127000" dir="2700000" algn="ctr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6360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5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101EBBB-957C-1F06-AAFB-DB98CC32C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Phi </a:t>
            </a:r>
            <a:r>
              <a:rPr lang="en-US" altLang="zh-CN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Small size, high quality</a:t>
            </a:r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D600B6-83B4-3633-8B75-4FF5AD6F1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69" y="1541895"/>
            <a:ext cx="9845261" cy="464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2754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3.xml><?xml version="1.0" encoding="utf-8"?>
<a:theme xmlns:a="http://schemas.openxmlformats.org/drawingml/2006/main" name="Azure 2023 Template">
  <a:themeElements>
    <a:clrScheme name="Custom 4">
      <a:dk1>
        <a:srgbClr val="000000"/>
      </a:dk1>
      <a:lt1>
        <a:srgbClr val="FFFFFF"/>
      </a:lt1>
      <a:dk2>
        <a:srgbClr val="0078D4"/>
      </a:dk2>
      <a:lt2>
        <a:srgbClr val="E8E6DF"/>
      </a:lt2>
      <a:accent1>
        <a:srgbClr val="0078D4"/>
      </a:accent1>
      <a:accent2>
        <a:srgbClr val="2A446F"/>
      </a:accent2>
      <a:accent3>
        <a:srgbClr val="49C5B1"/>
      </a:accent3>
      <a:accent4>
        <a:srgbClr val="8DE971"/>
      </a:accent4>
      <a:accent5>
        <a:srgbClr val="F4364F"/>
      </a:accent5>
      <a:accent6>
        <a:srgbClr val="C03BC4"/>
      </a:accent6>
      <a:hlink>
        <a:srgbClr val="091F2C"/>
      </a:hlink>
      <a:folHlink>
        <a:srgbClr val="091F2C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AzureTemplate_2023_v09" id="{84C66EF3-53A2-9A4F-A8C8-B123E5EB98BF}" vid="{4F8F454D-D741-BE40-A1B6-EA401B48B1B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d66e55-c941-4e39-8cb9-763ce1174e9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f2a6f4ca-5247-406e-b053-1da4431a8aba" xsi:nil="true"/>
  </documentManagement>
</p:properties>
</file>

<file path=customXml/itemProps1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9AD097B-2910-44F3-AC28-CEBF8CD886B2}">
  <ds:schemaRefs>
    <ds:schemaRef ds:uri="f2a6f4ca-5247-406e-b053-1da4431a8aba"/>
    <ds:schemaRef ds:uri="fed66e55-c941-4e39-8cb9-763ce1174e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6433F3D-D6EB-404B-A6A4-2834F1FD1D65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sharepoint/v3"/>
    <ds:schemaRef ds:uri="http://schemas.microsoft.com/office/2006/metadata/properties"/>
    <ds:schemaRef ds:uri="http://www.w3.org/XML/1998/namespace"/>
    <ds:schemaRef ds:uri="http://purl.org/dc/terms/"/>
    <ds:schemaRef ds:uri="http://schemas.openxmlformats.org/package/2006/metadata/core-properties"/>
    <ds:schemaRef ds:uri="f2a6f4ca-5247-406e-b053-1da4431a8aba"/>
    <ds:schemaRef ds:uri="fed66e55-c941-4e39-8cb9-763ce1174e9f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1088</Words>
  <Application>Microsoft Macintosh PowerPoint</Application>
  <PresentationFormat>Widescreen</PresentationFormat>
  <Paragraphs>191</Paragraphs>
  <Slides>34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34</vt:i4>
      </vt:variant>
    </vt:vector>
  </HeadingPairs>
  <TitlesOfParts>
    <vt:vector size="49" baseType="lpstr">
      <vt:lpstr>Microsoft YaHei UI</vt:lpstr>
      <vt:lpstr>Aptos</vt:lpstr>
      <vt:lpstr>Aptos Display</vt:lpstr>
      <vt:lpstr>Arial</vt:lpstr>
      <vt:lpstr>Consolas</vt:lpstr>
      <vt:lpstr>Segoe Sans Display Semibold</vt:lpstr>
      <vt:lpstr>Segoe Sans Text</vt:lpstr>
      <vt:lpstr>Segoe Sans Text Semibold</vt:lpstr>
      <vt:lpstr>Segoe UI</vt:lpstr>
      <vt:lpstr>Segoe UI Semibold</vt:lpstr>
      <vt:lpstr>Segoe UI Variable Text</vt:lpstr>
      <vt:lpstr>Wingdings</vt:lpstr>
      <vt:lpstr>Office Theme</vt:lpstr>
      <vt:lpstr>Microsoft AI Tour 16:9 Template Dark</vt:lpstr>
      <vt:lpstr>Azure 2023 Template</vt:lpstr>
      <vt:lpstr>PowerPoint Presentation</vt:lpstr>
      <vt:lpstr>Hack Together: RAG Hack</vt:lpstr>
      <vt:lpstr>Use Phi-3 to create a VSCode chat agent extension </vt:lpstr>
      <vt:lpstr>Agenda</vt:lpstr>
      <vt:lpstr>What is Phi-3 / 3.5</vt:lpstr>
      <vt:lpstr>PowerPoint Presentation</vt:lpstr>
      <vt:lpstr>PowerPoint Presentation</vt:lpstr>
      <vt:lpstr>Phi-3: Breakthrough SLM Performance </vt:lpstr>
      <vt:lpstr>Phi Small size, high quality</vt:lpstr>
      <vt:lpstr>Phi-3.5-mini’s groundbreaking performance  Phi-3.5-mini significantly outperforms language models of the same size and larger</vt:lpstr>
      <vt:lpstr>Phi-3.5-MoE’s groundbreaking performance Phi-3-MoE significantly outperforms language models of the same size and larger</vt:lpstr>
      <vt:lpstr>Phi-3.5-vision’s groundbreaking performance  Phi-3.5-vision significantly outperform language models of the same size and larger</vt:lpstr>
      <vt:lpstr>How to use Phi-3 / 3.5</vt:lpstr>
      <vt:lpstr>Opportunities for SLM applications and devices</vt:lpstr>
      <vt:lpstr>Optimizing and performing ONNX runtime</vt:lpstr>
      <vt:lpstr>Running Phi-3 in Any Devices</vt:lpstr>
      <vt:lpstr>DEMO</vt:lpstr>
      <vt:lpstr>GitHub Copilot Chat  Workspsace</vt:lpstr>
      <vt:lpstr>PowerPoint Presentation</vt:lpstr>
      <vt:lpstr>PowerPoint Presentation</vt:lpstr>
      <vt:lpstr>PowerPoint Presentation</vt:lpstr>
      <vt:lpstr>PowerPoint Presentation</vt:lpstr>
      <vt:lpstr>Create GitHub Copilot Chat  Agent </vt:lpstr>
      <vt:lpstr>Enterprises need their own development tools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Running  Local Model</vt:lpstr>
      <vt:lpstr>PowerPoint Presentation</vt:lpstr>
      <vt:lpstr>RAGHack: 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Lo Kinfey</cp:lastModifiedBy>
  <cp:revision>33</cp:revision>
  <dcterms:created xsi:type="dcterms:W3CDTF">2024-08-07T00:36:26Z</dcterms:created>
  <dcterms:modified xsi:type="dcterms:W3CDTF">2024-09-10T16:00:52Z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0x01010014925C27B3ADB5469B06FE7A435DCE3F</vt:lpwstr>
  </property>
  <property fmtid="{D5CDD505-2E9C-101B-9397-08002B2CF9AE}" pid="3" name="MediaServiceImageTags">
    <vt:lpwstr/>
  </property>
</Properties>
</file>